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40" r:id="rId5"/>
    <p:sldId id="341" r:id="rId6"/>
    <p:sldId id="259" r:id="rId7"/>
    <p:sldId id="338" r:id="rId8"/>
    <p:sldId id="339" r:id="rId9"/>
    <p:sldId id="260" r:id="rId10"/>
    <p:sldId id="342" r:id="rId11"/>
    <p:sldId id="261" r:id="rId12"/>
    <p:sldId id="343" r:id="rId13"/>
    <p:sldId id="344" r:id="rId14"/>
    <p:sldId id="262" r:id="rId15"/>
    <p:sldId id="351" r:id="rId16"/>
    <p:sldId id="352" r:id="rId17"/>
    <p:sldId id="263" r:id="rId18"/>
    <p:sldId id="264" r:id="rId19"/>
    <p:sldId id="266" r:id="rId20"/>
    <p:sldId id="267" r:id="rId21"/>
    <p:sldId id="345" r:id="rId22"/>
    <p:sldId id="268" r:id="rId23"/>
    <p:sldId id="269" r:id="rId24"/>
    <p:sldId id="272" r:id="rId25"/>
    <p:sldId id="281" r:id="rId26"/>
    <p:sldId id="273" r:id="rId27"/>
    <p:sldId id="274" r:id="rId28"/>
    <p:sldId id="275" r:id="rId29"/>
    <p:sldId id="276" r:id="rId30"/>
    <p:sldId id="346" r:id="rId31"/>
    <p:sldId id="277" r:id="rId32"/>
    <p:sldId id="278" r:id="rId33"/>
    <p:sldId id="348" r:id="rId34"/>
    <p:sldId id="280" r:id="rId35"/>
    <p:sldId id="282" r:id="rId36"/>
    <p:sldId id="349" r:id="rId37"/>
    <p:sldId id="283" r:id="rId38"/>
    <p:sldId id="284" r:id="rId39"/>
    <p:sldId id="350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2" r:id="rId57"/>
    <p:sldId id="301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2" r:id="rId77"/>
    <p:sldId id="323" r:id="rId78"/>
    <p:sldId id="324" r:id="rId79"/>
    <p:sldId id="325" r:id="rId80"/>
    <p:sldId id="326" r:id="rId81"/>
    <p:sldId id="327" r:id="rId82"/>
    <p:sldId id="329" r:id="rId83"/>
    <p:sldId id="328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3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6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2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5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BD2D-D72C-4008-9448-01338504B86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0C3C-338A-435C-A61A-0E2ECD298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3" y="19119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Classification of Diseases and Conditions Affecting the Periodontium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86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Gingivitis can be </a:t>
            </a:r>
            <a:r>
              <a:rPr lang="en-US" b="1" dirty="0"/>
              <a:t>categorized</a:t>
            </a:r>
            <a:r>
              <a:rPr lang="en-US" dirty="0"/>
              <a:t> as </a:t>
            </a:r>
            <a:r>
              <a:rPr lang="en-US" b="1" dirty="0"/>
              <a:t>localized</a:t>
            </a:r>
            <a:r>
              <a:rPr lang="en-US" dirty="0"/>
              <a:t> or </a:t>
            </a:r>
            <a:r>
              <a:rPr lang="en-US" b="1" dirty="0"/>
              <a:t>generalized</a:t>
            </a:r>
            <a:r>
              <a:rPr lang="en-US" dirty="0"/>
              <a:t> based on the percentage of </a:t>
            </a:r>
            <a:r>
              <a:rPr lang="en-US" b="1" dirty="0"/>
              <a:t>BOP sites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Localized gingivitis </a:t>
            </a:r>
            <a:r>
              <a:rPr lang="en-US" dirty="0"/>
              <a:t>is defined as </a:t>
            </a:r>
            <a:r>
              <a:rPr lang="en-US" b="1" dirty="0"/>
              <a:t>10% to 30% BOP </a:t>
            </a:r>
            <a:r>
              <a:rPr lang="en-US" dirty="0"/>
              <a:t>sites</a:t>
            </a:r>
            <a:r>
              <a:rPr lang="en-US" b="1" dirty="0"/>
              <a:t> </a:t>
            </a:r>
          </a:p>
          <a:p>
            <a:r>
              <a:rPr lang="en-US" b="1" dirty="0"/>
              <a:t>generalized gingivitis </a:t>
            </a:r>
            <a:r>
              <a:rPr lang="en-US" dirty="0"/>
              <a:t>is defined as </a:t>
            </a:r>
            <a:r>
              <a:rPr lang="en-US" b="1" dirty="0"/>
              <a:t>greater than 30% BOP</a:t>
            </a:r>
            <a:r>
              <a:rPr lang="en-US" dirty="0"/>
              <a:t>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3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Gingivitis may occur on an </a:t>
            </a:r>
            <a:r>
              <a:rPr lang="en-US" b="1" dirty="0" smtClean="0"/>
              <a:t>intact periodontium </a:t>
            </a:r>
            <a:r>
              <a:rPr lang="en-US" dirty="0" smtClean="0"/>
              <a:t>or on a </a:t>
            </a:r>
            <a:r>
              <a:rPr lang="en-US" b="1" dirty="0" smtClean="0"/>
              <a:t>reduced periodontium.</a:t>
            </a:r>
          </a:p>
          <a:p>
            <a:r>
              <a:rPr lang="en-US" dirty="0" smtClean="0"/>
              <a:t>For all gingivitis patients, the </a:t>
            </a:r>
            <a:r>
              <a:rPr lang="en-US" b="1" dirty="0" smtClean="0"/>
              <a:t>probing depth </a:t>
            </a:r>
            <a:r>
              <a:rPr lang="en-US" dirty="0" smtClean="0"/>
              <a:t>of all sites </a:t>
            </a:r>
            <a:r>
              <a:rPr lang="en-US" b="1" dirty="0" smtClean="0"/>
              <a:t>should be ≤3 mm.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Gingivitis</a:t>
            </a:r>
            <a:r>
              <a:rPr lang="en-US" dirty="0" smtClean="0"/>
              <a:t> </a:t>
            </a:r>
            <a:r>
              <a:rPr lang="en-US" dirty="0" smtClean="0"/>
              <a:t>                   </a:t>
            </a:r>
            <a:r>
              <a:rPr lang="en-US" b="1" dirty="0" smtClean="0"/>
              <a:t>inflamed </a:t>
            </a:r>
            <a:r>
              <a:rPr lang="en-US" b="1" dirty="0" smtClean="0"/>
              <a:t>gingival </a:t>
            </a:r>
            <a:r>
              <a:rPr lang="en-US" b="1" dirty="0" smtClean="0"/>
              <a:t>tissues</a:t>
            </a:r>
            <a:endParaRPr lang="en-US" dirty="0" smtClean="0"/>
          </a:p>
          <a:p>
            <a:pPr algn="just"/>
            <a:r>
              <a:rPr lang="en-US" dirty="0" smtClean="0"/>
              <a:t>tooth </a:t>
            </a:r>
            <a:r>
              <a:rPr lang="en-US" b="1" dirty="0" smtClean="0"/>
              <a:t>without </a:t>
            </a:r>
            <a:r>
              <a:rPr lang="en-US" i="1" dirty="0" smtClean="0"/>
              <a:t>previous attachment loss</a:t>
            </a:r>
            <a:r>
              <a:rPr lang="en-US" b="1" i="1" dirty="0" smtClean="0"/>
              <a:t> </a:t>
            </a:r>
            <a:r>
              <a:rPr lang="en-US" dirty="0" smtClean="0"/>
              <a:t>or </a:t>
            </a:r>
            <a:endParaRPr lang="en-US" dirty="0" smtClean="0"/>
          </a:p>
          <a:p>
            <a:pPr algn="just"/>
            <a:r>
              <a:rPr lang="en-US" dirty="0" smtClean="0"/>
              <a:t>with </a:t>
            </a:r>
            <a:r>
              <a:rPr lang="en-US" dirty="0" smtClean="0"/>
              <a:t>a tooth that has previously undergone attachment and bone loss </a:t>
            </a:r>
            <a:r>
              <a:rPr lang="en-US" dirty="0" smtClean="0"/>
              <a:t>but </a:t>
            </a:r>
            <a:r>
              <a:rPr lang="en-US" dirty="0" smtClean="0"/>
              <a:t>exhibits probing depths ≤3 mm and is not currently losing attachment, even though </a:t>
            </a:r>
            <a:r>
              <a:rPr lang="en-US" b="1" dirty="0" smtClean="0"/>
              <a:t>gingival inflammation is </a:t>
            </a:r>
            <a:r>
              <a:rPr lang="en-US" b="1" dirty="0" smtClean="0"/>
              <a:t>present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the </a:t>
            </a:r>
            <a:r>
              <a:rPr lang="en-US" dirty="0" smtClean="0"/>
              <a:t>appropriate definition would be “</a:t>
            </a:r>
            <a:r>
              <a:rPr lang="en-US" b="1" dirty="0" smtClean="0"/>
              <a:t>gingivitis on a reduced periodontium.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2595281" y="3158821"/>
            <a:ext cx="12505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5" y="672353"/>
            <a:ext cx="7893424" cy="5741894"/>
          </a:xfrm>
        </p:spPr>
      </p:pic>
    </p:spTree>
    <p:extLst>
      <p:ext uri="{BB962C8B-B14F-4D97-AF65-F5344CB8AC3E}">
        <p14:creationId xmlns:p14="http://schemas.microsoft.com/office/powerpoint/2010/main" val="111810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gingivitis on a reduced periodontium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90688"/>
            <a:ext cx="7162800" cy="4185677"/>
          </a:xfrm>
        </p:spPr>
      </p:pic>
    </p:spTree>
    <p:extLst>
      <p:ext uri="{BB962C8B-B14F-4D97-AF65-F5344CB8AC3E}">
        <p14:creationId xmlns:p14="http://schemas.microsoft.com/office/powerpoint/2010/main" val="356488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Dental Biofilm Induced Gingivitis Associated With Biofilm Alone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Biofilm induced </a:t>
            </a:r>
            <a:r>
              <a:rPr lang="en-US" dirty="0"/>
              <a:t>gingival disease is the result of </a:t>
            </a:r>
            <a:r>
              <a:rPr lang="en-US" dirty="0" smtClean="0"/>
              <a:t>an </a:t>
            </a:r>
            <a:r>
              <a:rPr lang="en-US" dirty="0" smtClean="0"/>
              <a:t>interaction </a:t>
            </a:r>
            <a:r>
              <a:rPr lang="en-US" dirty="0" smtClean="0"/>
              <a:t>between the </a:t>
            </a:r>
            <a:r>
              <a:rPr lang="en-US" b="1" dirty="0" smtClean="0"/>
              <a:t>microorganisms</a:t>
            </a:r>
            <a:r>
              <a:rPr lang="en-US" dirty="0" smtClean="0"/>
              <a:t> found in the </a:t>
            </a:r>
            <a:r>
              <a:rPr lang="en-US" b="1" dirty="0" smtClean="0"/>
              <a:t>dental biofilm </a:t>
            </a:r>
            <a:r>
              <a:rPr lang="en-US" dirty="0" smtClean="0"/>
              <a:t>and</a:t>
            </a:r>
            <a:r>
              <a:rPr lang="en-US" b="1" dirty="0" smtClean="0"/>
              <a:t> the inflammatory host response.</a:t>
            </a:r>
          </a:p>
          <a:p>
            <a:pPr algn="just"/>
            <a:r>
              <a:rPr lang="en-US" b="1" dirty="0" smtClean="0"/>
              <a:t>Microbial biofilm</a:t>
            </a:r>
            <a:r>
              <a:rPr lang="en-US" dirty="0" smtClean="0"/>
              <a:t> is thus considered the </a:t>
            </a:r>
            <a:r>
              <a:rPr lang="en-US" b="1" dirty="0" smtClean="0"/>
              <a:t>primary etiologic factor </a:t>
            </a:r>
            <a:r>
              <a:rPr lang="en-US" dirty="0" smtClean="0"/>
              <a:t>for gingivitis. 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extent</a:t>
            </a:r>
            <a:r>
              <a:rPr lang="en-US" dirty="0" smtClean="0"/>
              <a:t>, </a:t>
            </a:r>
            <a:r>
              <a:rPr lang="en-US" b="1" dirty="0" smtClean="0"/>
              <a:t>severity</a:t>
            </a:r>
            <a:r>
              <a:rPr lang="en-US" dirty="0" smtClean="0"/>
              <a:t>, and </a:t>
            </a:r>
            <a:r>
              <a:rPr lang="en-US" b="1" dirty="0" smtClean="0"/>
              <a:t>duration</a:t>
            </a:r>
            <a:r>
              <a:rPr lang="en-US" dirty="0" smtClean="0"/>
              <a:t> of the inflammatory response interaction can </a:t>
            </a:r>
            <a:r>
              <a:rPr lang="en-US" dirty="0" smtClean="0"/>
              <a:t>be </a:t>
            </a:r>
            <a:r>
              <a:rPr lang="en-US" b="1" dirty="0" smtClean="0"/>
              <a:t>altered</a:t>
            </a:r>
            <a:r>
              <a:rPr lang="en-US" dirty="0" smtClean="0"/>
              <a:t> by </a:t>
            </a:r>
            <a:r>
              <a:rPr lang="en-US" dirty="0" smtClean="0"/>
              <a:t>the </a:t>
            </a:r>
            <a:r>
              <a:rPr lang="en-US" b="1" dirty="0" smtClean="0"/>
              <a:t>local or systemic factors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Gingivitis is </a:t>
            </a:r>
            <a:r>
              <a:rPr lang="en-US" b="1" dirty="0" smtClean="0"/>
              <a:t>fully</a:t>
            </a:r>
            <a:r>
              <a:rPr lang="en-US" dirty="0" smtClean="0"/>
              <a:t> </a:t>
            </a:r>
            <a:r>
              <a:rPr lang="en-US" b="1" dirty="0" smtClean="0"/>
              <a:t>reversible</a:t>
            </a:r>
            <a:r>
              <a:rPr lang="en-US" dirty="0" smtClean="0"/>
              <a:t>            </a:t>
            </a:r>
            <a:r>
              <a:rPr lang="en-US" b="1" i="1" dirty="0" smtClean="0"/>
              <a:t>removal </a:t>
            </a:r>
            <a:r>
              <a:rPr lang="en-US" b="1" i="1" dirty="0" smtClean="0"/>
              <a:t>of local factors </a:t>
            </a:r>
            <a:r>
              <a:rPr lang="en-US" dirty="0" smtClean="0"/>
              <a:t>and </a:t>
            </a:r>
            <a:r>
              <a:rPr lang="en-US" i="1" dirty="0" smtClean="0"/>
              <a:t>reduction of the </a:t>
            </a:r>
            <a:r>
              <a:rPr lang="en-US" b="1" i="1" dirty="0" smtClean="0"/>
              <a:t>microbial load </a:t>
            </a:r>
            <a:r>
              <a:rPr lang="en-US" dirty="0" smtClean="0"/>
              <a:t>around the teeth.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06796" y="489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Gingival Diseases Mediated by Local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Local risk factors </a:t>
            </a:r>
            <a:r>
              <a:rPr lang="en-US" dirty="0" smtClean="0"/>
              <a:t>(i.e., predisposing factors), including </a:t>
            </a:r>
            <a:r>
              <a:rPr lang="en-US" b="1" dirty="0" smtClean="0"/>
              <a:t>dental plaque biofilm retention factors</a:t>
            </a:r>
            <a:r>
              <a:rPr lang="en-US" dirty="0" smtClean="0"/>
              <a:t> and </a:t>
            </a:r>
            <a:r>
              <a:rPr lang="en-US" b="1" dirty="0" smtClean="0"/>
              <a:t>oral dryness</a:t>
            </a:r>
            <a:r>
              <a:rPr lang="en-US" dirty="0" smtClean="0"/>
              <a:t>, can increase plaque accumulation by inhibiting plaque removal </a:t>
            </a:r>
            <a:endParaRPr lang="en-US" dirty="0" smtClean="0"/>
          </a:p>
          <a:p>
            <a:pPr algn="just"/>
            <a:r>
              <a:rPr lang="en-US" b="1" dirty="0" smtClean="0"/>
              <a:t>Poorly </a:t>
            </a:r>
            <a:r>
              <a:rPr lang="en-US" b="1" dirty="0" smtClean="0"/>
              <a:t>contoured </a:t>
            </a:r>
            <a:r>
              <a:rPr lang="en-US" b="1" dirty="0" err="1" smtClean="0"/>
              <a:t>subgingival</a:t>
            </a:r>
            <a:r>
              <a:rPr lang="en-US" b="1" dirty="0" smtClean="0"/>
              <a:t> </a:t>
            </a:r>
            <a:r>
              <a:rPr lang="en-US" b="1" dirty="0" smtClean="0"/>
              <a:t>restorations </a:t>
            </a:r>
            <a:r>
              <a:rPr lang="en-US" dirty="0" smtClean="0"/>
              <a:t>are associated with increased gingival inflammation and progressive attachment loss.</a:t>
            </a:r>
          </a:p>
          <a:p>
            <a:pPr algn="just"/>
            <a:r>
              <a:rPr lang="en-US" b="1" dirty="0" smtClean="0"/>
              <a:t>Oral dryness </a:t>
            </a:r>
            <a:r>
              <a:rPr lang="en-US" dirty="0" smtClean="0"/>
              <a:t>caused by </a:t>
            </a:r>
            <a:r>
              <a:rPr lang="en-US" i="1" dirty="0" smtClean="0"/>
              <a:t>medications</a:t>
            </a:r>
            <a:r>
              <a:rPr lang="en-US" dirty="0" smtClean="0"/>
              <a:t>, </a:t>
            </a:r>
            <a:r>
              <a:rPr lang="en-US" i="1" dirty="0" err="1" smtClean="0"/>
              <a:t>Sjögren’s</a:t>
            </a:r>
            <a:r>
              <a:rPr lang="en-US" i="1" dirty="0" smtClean="0"/>
              <a:t> syndrome</a:t>
            </a:r>
            <a:r>
              <a:rPr lang="en-US" dirty="0" smtClean="0"/>
              <a:t>, </a:t>
            </a:r>
            <a:r>
              <a:rPr lang="en-US" i="1" dirty="0" smtClean="0"/>
              <a:t>radiation therapy for cancer</a:t>
            </a:r>
            <a:r>
              <a:rPr lang="en-US" dirty="0" smtClean="0"/>
              <a:t>, and other medical conditions result in </a:t>
            </a:r>
            <a:r>
              <a:rPr lang="en-US" b="1" dirty="0" smtClean="0"/>
              <a:t>increased plaque accumulation. </a:t>
            </a:r>
          </a:p>
          <a:p>
            <a:pPr algn="just"/>
            <a:r>
              <a:rPr lang="en-US" dirty="0" smtClean="0"/>
              <a:t>oral dryness can have an </a:t>
            </a:r>
            <a:r>
              <a:rPr lang="en-US" b="1" dirty="0" smtClean="0"/>
              <a:t>increased</a:t>
            </a:r>
            <a:r>
              <a:rPr lang="en-US" dirty="0" smtClean="0"/>
              <a:t> </a:t>
            </a:r>
            <a:r>
              <a:rPr lang="en-US" b="1" dirty="0" smtClean="0"/>
              <a:t>percentage of BOP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4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4" y="1788460"/>
            <a:ext cx="7005917" cy="4276164"/>
          </a:xfrm>
        </p:spPr>
      </p:pic>
    </p:spTree>
    <p:extLst>
      <p:ext uri="{BB962C8B-B14F-4D97-AF65-F5344CB8AC3E}">
        <p14:creationId xmlns:p14="http://schemas.microsoft.com/office/powerpoint/2010/main" val="84981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Gingival Diseases Mediated by Systemic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Several systemic risk factors </a:t>
            </a:r>
            <a:r>
              <a:rPr lang="en-US" dirty="0" smtClean="0"/>
              <a:t>may </a:t>
            </a:r>
            <a:r>
              <a:rPr lang="en-US" dirty="0" smtClean="0"/>
              <a:t>contribute to gingivitis by </a:t>
            </a:r>
            <a:r>
              <a:rPr lang="en-US" b="1" dirty="0" smtClean="0"/>
              <a:t>exacerbating</a:t>
            </a:r>
            <a:r>
              <a:rPr lang="en-US" dirty="0" smtClean="0"/>
              <a:t> the gingival inflammatory response to dental biofilm. </a:t>
            </a:r>
          </a:p>
          <a:p>
            <a:pPr algn="just"/>
            <a:r>
              <a:rPr lang="en-US" b="1" dirty="0" smtClean="0"/>
              <a:t>a</a:t>
            </a:r>
            <a:r>
              <a:rPr lang="en-US" b="1" dirty="0" smtClean="0"/>
              <a:t>ltered </a:t>
            </a:r>
            <a:r>
              <a:rPr lang="en-US" b="1" dirty="0" smtClean="0"/>
              <a:t>response </a:t>
            </a:r>
            <a:r>
              <a:rPr lang="en-US" dirty="0" smtClean="0"/>
              <a:t>appears to result from the effects of systemic conditions on the </a:t>
            </a:r>
            <a:r>
              <a:rPr lang="en-US" b="1" dirty="0" smtClean="0"/>
              <a:t>host’s cellular and immunologic functions</a:t>
            </a:r>
            <a:r>
              <a:rPr lang="en-US" dirty="0" smtClean="0"/>
              <a:t>, but </a:t>
            </a:r>
            <a:r>
              <a:rPr lang="en-US" b="1" dirty="0" smtClean="0"/>
              <a:t>microbial biofilm </a:t>
            </a:r>
            <a:r>
              <a:rPr lang="en-US" dirty="0" smtClean="0"/>
              <a:t>is still the </a:t>
            </a:r>
            <a:r>
              <a:rPr lang="en-US" b="1" dirty="0" smtClean="0"/>
              <a:t>primary</a:t>
            </a:r>
            <a:r>
              <a:rPr lang="en-US" dirty="0" smtClean="0"/>
              <a:t> </a:t>
            </a:r>
            <a:r>
              <a:rPr lang="en-US" b="1" i="1" dirty="0" smtClean="0"/>
              <a:t>etiologic factor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722966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b="1" dirty="0" smtClean="0"/>
              <a:t>These systemic factors include:</a:t>
            </a:r>
          </a:p>
          <a:p>
            <a:endParaRPr lang="en-US" dirty="0" smtClean="0"/>
          </a:p>
          <a:p>
            <a:r>
              <a:rPr lang="en-US" dirty="0" smtClean="0"/>
              <a:t>smoking</a:t>
            </a:r>
            <a:endParaRPr lang="en-US" dirty="0" smtClean="0"/>
          </a:p>
          <a:p>
            <a:r>
              <a:rPr lang="en-US" dirty="0" smtClean="0"/>
              <a:t>hyperglycemia</a:t>
            </a:r>
            <a:endParaRPr lang="en-US" dirty="0" smtClean="0"/>
          </a:p>
          <a:p>
            <a:r>
              <a:rPr lang="en-US" dirty="0" smtClean="0"/>
              <a:t>nutritional factors</a:t>
            </a:r>
            <a:endParaRPr lang="en-US" dirty="0" smtClean="0"/>
          </a:p>
          <a:p>
            <a:r>
              <a:rPr lang="en-US" dirty="0" smtClean="0"/>
              <a:t>pharmacological agents</a:t>
            </a:r>
            <a:endParaRPr lang="en-US" dirty="0" smtClean="0"/>
          </a:p>
          <a:p>
            <a:r>
              <a:rPr lang="en-US" dirty="0" smtClean="0"/>
              <a:t>sex </a:t>
            </a:r>
            <a:r>
              <a:rPr lang="en-US" dirty="0" smtClean="0"/>
              <a:t>steroid hormones (puberty, menstrual cycle, pregnancy, oral </a:t>
            </a:r>
            <a:r>
              <a:rPr lang="en-US" dirty="0" smtClean="0"/>
              <a:t>contraceptives) </a:t>
            </a:r>
            <a:endParaRPr lang="en-US" dirty="0" smtClean="0"/>
          </a:p>
          <a:p>
            <a:r>
              <a:rPr lang="en-US" dirty="0" smtClean="0"/>
              <a:t>hematological </a:t>
            </a:r>
            <a:r>
              <a:rPr lang="en-US" dirty="0" smtClean="0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9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Smoking</a:t>
            </a:r>
            <a:r>
              <a:rPr lang="en-US" dirty="0" smtClean="0"/>
              <a:t> is a </a:t>
            </a:r>
            <a:r>
              <a:rPr lang="en-US" b="1" dirty="0" smtClean="0"/>
              <a:t>major risk factor </a:t>
            </a:r>
            <a:r>
              <a:rPr lang="en-US" dirty="0" smtClean="0"/>
              <a:t>for </a:t>
            </a:r>
            <a:r>
              <a:rPr lang="en-US" b="1" dirty="0" smtClean="0"/>
              <a:t>both</a:t>
            </a:r>
            <a:r>
              <a:rPr lang="en-US" dirty="0" smtClean="0"/>
              <a:t> </a:t>
            </a:r>
            <a:r>
              <a:rPr lang="en-US" b="1" dirty="0" smtClean="0"/>
              <a:t>gingivitis</a:t>
            </a:r>
            <a:r>
              <a:rPr lang="en-US" dirty="0" smtClean="0"/>
              <a:t> and </a:t>
            </a:r>
            <a:r>
              <a:rPr lang="en-US" b="1" dirty="0" smtClean="0"/>
              <a:t>periodontitis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chemical components </a:t>
            </a:r>
            <a:r>
              <a:rPr lang="en-US" dirty="0" smtClean="0"/>
              <a:t>of cigarette can affect systemic immune response and induce </a:t>
            </a:r>
            <a:r>
              <a:rPr lang="en-US" b="1" dirty="0" smtClean="0"/>
              <a:t>microvascular vasoconstriction</a:t>
            </a:r>
            <a:r>
              <a:rPr lang="en-US" dirty="0" smtClean="0"/>
              <a:t> as well as </a:t>
            </a:r>
            <a:r>
              <a:rPr lang="en-US" b="1" dirty="0" smtClean="0"/>
              <a:t>fibrosis</a:t>
            </a:r>
            <a:r>
              <a:rPr lang="en-US" dirty="0" smtClean="0"/>
              <a:t> in gingiva.</a:t>
            </a:r>
          </a:p>
          <a:p>
            <a:r>
              <a:rPr lang="en-US" dirty="0" smtClean="0"/>
              <a:t> The </a:t>
            </a:r>
            <a:r>
              <a:rPr lang="en-US" b="1" dirty="0" smtClean="0"/>
              <a:t>vasoconstriction</a:t>
            </a:r>
            <a:r>
              <a:rPr lang="en-US" dirty="0" smtClean="0"/>
              <a:t> may </a:t>
            </a:r>
            <a:r>
              <a:rPr lang="en-US" b="1" dirty="0" smtClean="0"/>
              <a:t>reduce BOP </a:t>
            </a:r>
            <a:r>
              <a:rPr lang="en-US" dirty="0" smtClean="0"/>
              <a:t>which influences </a:t>
            </a:r>
            <a:r>
              <a:rPr lang="en-US" b="1" dirty="0" smtClean="0"/>
              <a:t>clinical diagnosis</a:t>
            </a:r>
            <a:r>
              <a:rPr lang="en-US" dirty="0" smtClean="0"/>
              <a:t> of </a:t>
            </a:r>
            <a:r>
              <a:rPr lang="en-US" i="1" dirty="0" smtClean="0"/>
              <a:t>gingivitis.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7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</a:t>
            </a:r>
            <a:r>
              <a:rPr lang="en-US" b="1" dirty="0" smtClean="0"/>
              <a:t>1999</a:t>
            </a:r>
            <a:r>
              <a:rPr lang="en-US" dirty="0" smtClean="0"/>
              <a:t>, a classification system for diseases and conditions that affect the periodontium </a:t>
            </a:r>
            <a:r>
              <a:rPr lang="en-US" dirty="0" smtClean="0"/>
              <a:t>          </a:t>
            </a:r>
            <a:r>
              <a:rPr lang="en-US" b="1" dirty="0" smtClean="0"/>
              <a:t>two </a:t>
            </a:r>
            <a:r>
              <a:rPr lang="en-US" b="1" dirty="0" smtClean="0"/>
              <a:t>decades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b="1" dirty="0" smtClean="0"/>
              <a:t>1999</a:t>
            </a:r>
            <a:r>
              <a:rPr lang="en-US" dirty="0" smtClean="0"/>
              <a:t> classification of periodontal diseases was based on </a:t>
            </a:r>
            <a:r>
              <a:rPr lang="en-US" dirty="0" smtClean="0"/>
              <a:t>their: </a:t>
            </a:r>
            <a:endParaRPr lang="en-US" dirty="0" smtClean="0"/>
          </a:p>
          <a:p>
            <a:r>
              <a:rPr lang="en-US" dirty="0" smtClean="0"/>
              <a:t>extent (generalized versus localized); </a:t>
            </a:r>
          </a:p>
          <a:p>
            <a:r>
              <a:rPr lang="en-US" dirty="0" smtClean="0"/>
              <a:t>severity (slight, moderate, or severe); </a:t>
            </a:r>
          </a:p>
          <a:p>
            <a:r>
              <a:rPr lang="en-US" dirty="0" smtClean="0"/>
              <a:t>rate of progression (aggressive versus chronic); </a:t>
            </a:r>
          </a:p>
          <a:p>
            <a:r>
              <a:rPr lang="en-US" dirty="0" smtClean="0"/>
              <a:t>localization (i.e., contained within the </a:t>
            </a:r>
            <a:r>
              <a:rPr lang="en-US" b="1" dirty="0" smtClean="0"/>
              <a:t>gingiva</a:t>
            </a:r>
            <a:r>
              <a:rPr lang="en-US" dirty="0" smtClean="0"/>
              <a:t>, as in </a:t>
            </a:r>
            <a:r>
              <a:rPr lang="en-US" b="1" dirty="0" smtClean="0"/>
              <a:t>gingivitis</a:t>
            </a:r>
            <a:r>
              <a:rPr lang="en-US" dirty="0" smtClean="0"/>
              <a:t>, or </a:t>
            </a:r>
            <a:r>
              <a:rPr lang="en-US" b="1" dirty="0" smtClean="0"/>
              <a:t>further involving alveolar bone</a:t>
            </a:r>
            <a:r>
              <a:rPr lang="en-US" dirty="0" smtClean="0"/>
              <a:t>, as in </a:t>
            </a:r>
            <a:r>
              <a:rPr lang="en-US" b="1" dirty="0" smtClean="0"/>
              <a:t>periodontitis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59306" y="2347857"/>
            <a:ext cx="605118" cy="193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1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Gingival diseases </a:t>
            </a:r>
            <a:r>
              <a:rPr lang="en-US" i="1" dirty="0" smtClean="0"/>
              <a:t>modified</a:t>
            </a:r>
            <a:r>
              <a:rPr lang="en-US" dirty="0" smtClean="0"/>
              <a:t> by </a:t>
            </a:r>
            <a:r>
              <a:rPr lang="en-US" b="1" dirty="0" smtClean="0"/>
              <a:t>malnutrition</a:t>
            </a:r>
            <a:r>
              <a:rPr lang="en-US" dirty="0" smtClean="0"/>
              <a:t> have received attention because of clinical descriptions of </a:t>
            </a:r>
            <a:r>
              <a:rPr lang="en-US" b="1" dirty="0" smtClean="0"/>
              <a:t>bright red, swollen, </a:t>
            </a:r>
            <a:r>
              <a:rPr lang="en-US" dirty="0" smtClean="0"/>
              <a:t>and</a:t>
            </a:r>
            <a:r>
              <a:rPr lang="en-US" b="1" dirty="0" smtClean="0"/>
              <a:t> bleeding gingiva </a:t>
            </a:r>
            <a:r>
              <a:rPr lang="en-US" dirty="0" smtClean="0"/>
              <a:t>associated with </a:t>
            </a:r>
            <a:r>
              <a:rPr lang="en-US" b="1" dirty="0" smtClean="0"/>
              <a:t>severe ascorbic acid </a:t>
            </a:r>
            <a:r>
              <a:rPr lang="en-US" dirty="0" smtClean="0"/>
              <a:t>(</a:t>
            </a:r>
            <a:r>
              <a:rPr lang="en-US" b="1" dirty="0" smtClean="0"/>
              <a:t>vitamin C</a:t>
            </a:r>
            <a:r>
              <a:rPr lang="en-US" dirty="0" smtClean="0"/>
              <a:t>) deficiency or </a:t>
            </a:r>
            <a:r>
              <a:rPr lang="en-US" b="1" dirty="0" smtClean="0"/>
              <a:t>scurvy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Elevations in </a:t>
            </a:r>
            <a:r>
              <a:rPr lang="en-US" b="1" dirty="0" smtClean="0"/>
              <a:t>sex steroid hormones </a:t>
            </a:r>
            <a:r>
              <a:rPr lang="en-US" dirty="0" smtClean="0"/>
              <a:t>may mediate inflammatory response in gingiva. </a:t>
            </a:r>
          </a:p>
          <a:p>
            <a:r>
              <a:rPr lang="en-US" dirty="0" smtClean="0"/>
              <a:t>One example is apparent during </a:t>
            </a:r>
            <a:r>
              <a:rPr lang="en-US" b="1" dirty="0" smtClean="0"/>
              <a:t>pregnancy</a:t>
            </a:r>
            <a:r>
              <a:rPr lang="en-US" dirty="0" smtClean="0"/>
              <a:t> when the </a:t>
            </a:r>
            <a:r>
              <a:rPr lang="en-US" b="1" dirty="0" smtClean="0"/>
              <a:t>incidence</a:t>
            </a:r>
            <a:r>
              <a:rPr lang="en-US" dirty="0" smtClean="0"/>
              <a:t> and </a:t>
            </a:r>
            <a:r>
              <a:rPr lang="en-US" b="1" dirty="0" smtClean="0"/>
              <a:t>severity</a:t>
            </a:r>
            <a:r>
              <a:rPr lang="en-US" dirty="0" smtClean="0"/>
              <a:t> of gingival inflammation may increase even in the presence of low levels of dental biofilm.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3886200" cy="45237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96" y="2258110"/>
            <a:ext cx="6296904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</a:t>
            </a:r>
            <a:r>
              <a:rPr lang="en-US" b="1" dirty="0" smtClean="0"/>
              <a:t>blood </a:t>
            </a:r>
            <a:r>
              <a:rPr lang="en-US" b="1" dirty="0" err="1" smtClean="0"/>
              <a:t>dyscrasias</a:t>
            </a:r>
            <a:r>
              <a:rPr lang="en-US" b="1" dirty="0" smtClean="0"/>
              <a:t> </a:t>
            </a:r>
            <a:r>
              <a:rPr lang="en-US" dirty="0" smtClean="0"/>
              <a:t>(e.g., </a:t>
            </a:r>
            <a:r>
              <a:rPr lang="en-US" b="1" dirty="0" smtClean="0"/>
              <a:t>leukemia</a:t>
            </a:r>
            <a:r>
              <a:rPr lang="en-US" dirty="0" smtClean="0"/>
              <a:t>), the </a:t>
            </a:r>
            <a:r>
              <a:rPr lang="en-US" b="1" dirty="0" smtClean="0"/>
              <a:t>reduced</a:t>
            </a:r>
            <a:r>
              <a:rPr lang="en-US" dirty="0" smtClean="0"/>
              <a:t> number of </a:t>
            </a:r>
            <a:r>
              <a:rPr lang="en-US" b="1" dirty="0" smtClean="0"/>
              <a:t>immunocompetent lymphocytes </a:t>
            </a:r>
            <a:r>
              <a:rPr lang="en-US" dirty="0" smtClean="0"/>
              <a:t>in the periodontal tissues is </a:t>
            </a:r>
            <a:r>
              <a:rPr lang="en-US" dirty="0" smtClean="0"/>
              <a:t>associated </a:t>
            </a:r>
            <a:r>
              <a:rPr lang="en-US" dirty="0" smtClean="0"/>
              <a:t>with increased </a:t>
            </a:r>
            <a:r>
              <a:rPr lang="en-US" b="1" dirty="0" smtClean="0"/>
              <a:t>edema, erythema</a:t>
            </a:r>
            <a:r>
              <a:rPr lang="en-US" dirty="0" smtClean="0"/>
              <a:t>, and </a:t>
            </a:r>
            <a:r>
              <a:rPr lang="en-US" b="1" dirty="0" smtClean="0"/>
              <a:t>bleeding of the gingiva</a:t>
            </a:r>
            <a:r>
              <a:rPr lang="en-US" dirty="0" smtClean="0"/>
              <a:t>. </a:t>
            </a:r>
          </a:p>
          <a:p>
            <a:pPr algn="just"/>
            <a:r>
              <a:rPr lang="en-US" b="1" dirty="0" smtClean="0"/>
              <a:t>Gingival enlargement </a:t>
            </a:r>
            <a:r>
              <a:rPr lang="en-US" dirty="0" smtClean="0"/>
              <a:t>caused by the </a:t>
            </a:r>
            <a:r>
              <a:rPr lang="en-US" b="1" dirty="0" smtClean="0"/>
              <a:t>excessive infiltration </a:t>
            </a:r>
            <a:r>
              <a:rPr lang="en-US" dirty="0" smtClean="0"/>
              <a:t>of </a:t>
            </a:r>
            <a:r>
              <a:rPr lang="en-US" b="1" dirty="0" smtClean="0"/>
              <a:t>malignant</a:t>
            </a:r>
            <a:r>
              <a:rPr lang="en-US" dirty="0" smtClean="0"/>
              <a:t> </a:t>
            </a:r>
            <a:r>
              <a:rPr lang="en-US" b="1" dirty="0" smtClean="0"/>
              <a:t>blood cells </a:t>
            </a:r>
            <a:r>
              <a:rPr lang="en-US" dirty="0" smtClean="0"/>
              <a:t>is often associated with the </a:t>
            </a:r>
            <a:r>
              <a:rPr lang="en-US" b="1" dirty="0" smtClean="0"/>
              <a:t>swollen </a:t>
            </a:r>
            <a:r>
              <a:rPr lang="en-US" dirty="0" smtClean="0"/>
              <a:t>and </a:t>
            </a:r>
            <a:r>
              <a:rPr lang="en-US" b="1" dirty="0" smtClean="0"/>
              <a:t>spongy</a:t>
            </a:r>
            <a:r>
              <a:rPr lang="en-US" dirty="0" smtClean="0"/>
              <a:t> gingival tissues.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1788458"/>
            <a:ext cx="7046259" cy="4612341"/>
          </a:xfrm>
        </p:spPr>
      </p:pic>
    </p:spTree>
    <p:extLst>
      <p:ext uri="{BB962C8B-B14F-4D97-AF65-F5344CB8AC3E}">
        <p14:creationId xmlns:p14="http://schemas.microsoft.com/office/powerpoint/2010/main" val="57060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Drug Influenced Gingival Enlargement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Gingival diseases that are </a:t>
            </a:r>
            <a:r>
              <a:rPr lang="en-US" i="1" dirty="0" smtClean="0"/>
              <a:t>modified</a:t>
            </a:r>
            <a:r>
              <a:rPr lang="en-US" dirty="0" smtClean="0"/>
              <a:t> by medications include gingival overgrowth due to </a:t>
            </a:r>
            <a:endParaRPr lang="en-US" dirty="0" smtClean="0"/>
          </a:p>
          <a:p>
            <a:pPr algn="just"/>
            <a:r>
              <a:rPr lang="en-US" b="1" dirty="0" smtClean="0"/>
              <a:t>anticonvulsant </a:t>
            </a:r>
            <a:r>
              <a:rPr lang="en-US" b="1" dirty="0" smtClean="0"/>
              <a:t>drugs </a:t>
            </a:r>
            <a:r>
              <a:rPr lang="en-US" dirty="0" smtClean="0"/>
              <a:t>such as </a:t>
            </a:r>
            <a:r>
              <a:rPr lang="en-US" dirty="0" smtClean="0"/>
              <a:t>phenytoin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/>
              <a:t>immunosuppressive </a:t>
            </a:r>
            <a:r>
              <a:rPr lang="en-US" b="1" dirty="0" smtClean="0"/>
              <a:t>drugs </a:t>
            </a:r>
            <a:r>
              <a:rPr lang="en-US" dirty="0" smtClean="0"/>
              <a:t>such as </a:t>
            </a:r>
            <a:r>
              <a:rPr lang="en-US" dirty="0" smtClean="0"/>
              <a:t>cyclosporine</a:t>
            </a:r>
          </a:p>
          <a:p>
            <a:pPr algn="just"/>
            <a:r>
              <a:rPr lang="en-US" b="1" dirty="0" smtClean="0"/>
              <a:t>calcium </a:t>
            </a:r>
            <a:r>
              <a:rPr lang="en-US" b="1" dirty="0" smtClean="0"/>
              <a:t>channel blockers </a:t>
            </a:r>
            <a:r>
              <a:rPr lang="en-US" dirty="0" smtClean="0"/>
              <a:t>such as nifedipine, verapamil, diltiazem, and sodium </a:t>
            </a:r>
            <a:r>
              <a:rPr lang="en-US" dirty="0" smtClean="0"/>
              <a:t>valproate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development</a:t>
            </a:r>
            <a:r>
              <a:rPr lang="en-US" dirty="0" smtClean="0"/>
              <a:t> and </a:t>
            </a:r>
            <a:r>
              <a:rPr lang="en-US" b="1" dirty="0" smtClean="0"/>
              <a:t>severity of gingival enlargement </a:t>
            </a:r>
            <a:r>
              <a:rPr lang="en-US" dirty="0" smtClean="0"/>
              <a:t>in response to medications is </a:t>
            </a:r>
            <a:r>
              <a:rPr lang="en-US" i="1" dirty="0" smtClean="0"/>
              <a:t>patient </a:t>
            </a:r>
            <a:r>
              <a:rPr lang="en-US" i="1" dirty="0" smtClean="0"/>
              <a:t>specific </a:t>
            </a:r>
            <a:r>
              <a:rPr lang="en-US" dirty="0" smtClean="0"/>
              <a:t>and is influenced by </a:t>
            </a:r>
            <a:r>
              <a:rPr lang="en-US" b="1" dirty="0" smtClean="0"/>
              <a:t>uncontrolled plaque </a:t>
            </a:r>
            <a:r>
              <a:rPr lang="en-US" b="1" dirty="0" smtClean="0"/>
              <a:t>accumulation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56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566832"/>
            <a:ext cx="9036424" cy="5986932"/>
          </a:xfrm>
        </p:spPr>
      </p:pic>
    </p:spTree>
    <p:extLst>
      <p:ext uri="{BB962C8B-B14F-4D97-AF65-F5344CB8AC3E}">
        <p14:creationId xmlns:p14="http://schemas.microsoft.com/office/powerpoint/2010/main" val="149644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Non Dental Biofilm Induced Gingival Diseases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Oral manifestations </a:t>
            </a:r>
            <a:r>
              <a:rPr lang="en-US" dirty="0" smtClean="0"/>
              <a:t>of </a:t>
            </a:r>
            <a:r>
              <a:rPr lang="en-US" i="1" dirty="0" smtClean="0"/>
              <a:t>systemic conditions </a:t>
            </a:r>
            <a:r>
              <a:rPr lang="en-US" dirty="0" smtClean="0"/>
              <a:t>that produce lesions in the tissues of the periodontium are </a:t>
            </a:r>
            <a:r>
              <a:rPr lang="en-US" b="1" dirty="0" smtClean="0"/>
              <a:t>less common </a:t>
            </a:r>
            <a:r>
              <a:rPr lang="en-US" dirty="0" smtClean="0"/>
              <a:t>than biofilm induced gingivitis.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03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9" y="1018335"/>
            <a:ext cx="10515600" cy="4481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Genetic/develop </a:t>
            </a:r>
            <a:r>
              <a:rPr lang="en-US" dirty="0" smtClean="0"/>
              <a:t>mental disorders (hereditary gingival fibromatosis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 smtClean="0"/>
              <a:t>infections (bacterial, viral, or fungal origin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Inflammatory </a:t>
            </a:r>
            <a:r>
              <a:rPr lang="en-US" dirty="0" smtClean="0"/>
              <a:t>and immune conditions (hypersensitivity reactions, autoimmune </a:t>
            </a:r>
            <a:r>
              <a:rPr lang="en-US" dirty="0" smtClean="0"/>
              <a:t>diseases </a:t>
            </a:r>
            <a:r>
              <a:rPr lang="en-US" dirty="0" smtClean="0"/>
              <a:t>of skin and mucous membranes, granulomatous inflammatory lesions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Reactive </a:t>
            </a:r>
            <a:r>
              <a:rPr lang="en-US" dirty="0" smtClean="0"/>
              <a:t>processes (epulides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Neoplasms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Endocrine </a:t>
            </a:r>
            <a:r>
              <a:rPr lang="en-US" dirty="0" smtClean="0"/>
              <a:t>disorders, nutritional (vitamin </a:t>
            </a:r>
            <a:r>
              <a:rPr lang="en-US" b="1" dirty="0" smtClean="0"/>
              <a:t>C</a:t>
            </a:r>
            <a:r>
              <a:rPr lang="en-US" dirty="0" smtClean="0"/>
              <a:t> deficiency) and metabolic </a:t>
            </a:r>
            <a:r>
              <a:rPr lang="en-US" dirty="0" smtClean="0"/>
              <a:t>diseases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Traumatic lesions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Gingival </a:t>
            </a:r>
            <a:r>
              <a:rPr lang="en-US" dirty="0" smtClean="0"/>
              <a:t>pigmentations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90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gingival conditions will </a:t>
            </a:r>
            <a:r>
              <a:rPr lang="en-US" b="1" dirty="0" smtClean="0"/>
              <a:t>not be fully resolved </a:t>
            </a:r>
            <a:r>
              <a:rPr lang="en-US" dirty="0" smtClean="0"/>
              <a:t>by removal of dental biofilm </a:t>
            </a:r>
            <a:r>
              <a:rPr lang="en-US" dirty="0" smtClean="0"/>
              <a:t>alone</a:t>
            </a:r>
            <a:endParaRPr lang="en-US" dirty="0" smtClean="0"/>
          </a:p>
          <a:p>
            <a:r>
              <a:rPr lang="en-US" b="1" dirty="0" smtClean="0"/>
              <a:t>uncontrolled </a:t>
            </a:r>
            <a:r>
              <a:rPr lang="en-US" b="1" dirty="0" smtClean="0"/>
              <a:t>plaque accumulation </a:t>
            </a:r>
            <a:r>
              <a:rPr lang="en-US" dirty="0" smtClean="0"/>
              <a:t>can worsen these </a:t>
            </a:r>
            <a:r>
              <a:rPr lang="en-US" dirty="0" smtClean="0"/>
              <a:t>conditions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9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Genetic/Developmental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autosomal-dominant</a:t>
            </a:r>
            <a:r>
              <a:rPr lang="en-US" dirty="0" smtClean="0"/>
              <a:t> or (rarely) autosomal-recessive modes of inheritance.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gingival enlargement </a:t>
            </a:r>
            <a:r>
              <a:rPr lang="en-US" dirty="0" smtClean="0"/>
              <a:t>may completely </a:t>
            </a:r>
            <a:r>
              <a:rPr lang="en-US" b="1" dirty="0" smtClean="0"/>
              <a:t>cover the teeth</a:t>
            </a:r>
            <a:r>
              <a:rPr lang="en-US" dirty="0" smtClean="0"/>
              <a:t>, </a:t>
            </a:r>
            <a:r>
              <a:rPr lang="en-US" b="1" dirty="0" smtClean="0"/>
              <a:t>delay </a:t>
            </a:r>
            <a:r>
              <a:rPr lang="en-US" b="1" dirty="0" smtClean="0"/>
              <a:t>eruption</a:t>
            </a:r>
            <a:endParaRPr lang="en-US" dirty="0"/>
          </a:p>
          <a:p>
            <a:pPr algn="just"/>
            <a:r>
              <a:rPr lang="en-US" dirty="0" smtClean="0"/>
              <a:t> present </a:t>
            </a:r>
            <a:r>
              <a:rPr lang="en-US" dirty="0" smtClean="0"/>
              <a:t>as an </a:t>
            </a:r>
            <a:r>
              <a:rPr lang="en-US" b="1" dirty="0" smtClean="0"/>
              <a:t>isolated</a:t>
            </a:r>
            <a:r>
              <a:rPr lang="en-US" dirty="0" smtClean="0"/>
              <a:t> finding; alternatively, it may be associated with </a:t>
            </a:r>
            <a:r>
              <a:rPr lang="en-US" b="1" dirty="0" smtClean="0"/>
              <a:t>several more generalized </a:t>
            </a:r>
            <a:r>
              <a:rPr lang="en-US" b="1" dirty="0" smtClean="0"/>
              <a:t>syndromes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2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</a:t>
            </a:r>
            <a:r>
              <a:rPr lang="en-US" dirty="0" smtClean="0"/>
              <a:t>2017, the </a:t>
            </a:r>
            <a:r>
              <a:rPr lang="en-US" b="1" dirty="0" smtClean="0"/>
              <a:t>American Academy of Periodontology </a:t>
            </a:r>
            <a:r>
              <a:rPr lang="en-US" dirty="0" smtClean="0"/>
              <a:t>(AAP) and the </a:t>
            </a:r>
            <a:r>
              <a:rPr lang="en-US" b="1" dirty="0" smtClean="0"/>
              <a:t>European Federation of Periodontology </a:t>
            </a:r>
            <a:r>
              <a:rPr lang="en-US" dirty="0" smtClean="0"/>
              <a:t>(EFP) </a:t>
            </a:r>
            <a:r>
              <a:rPr lang="en-US" dirty="0" smtClean="0"/>
              <a:t>     updated </a:t>
            </a:r>
            <a:r>
              <a:rPr lang="en-US" dirty="0" smtClean="0"/>
              <a:t>definitions for periodontal health, gingival disease, periodontitis, periodontal manifestations of systemic diseases, and </a:t>
            </a:r>
            <a:r>
              <a:rPr lang="en-US" dirty="0" err="1" smtClean="0"/>
              <a:t>periimplant</a:t>
            </a:r>
            <a:r>
              <a:rPr lang="en-US" dirty="0" smtClean="0"/>
              <a:t> diseases.</a:t>
            </a:r>
          </a:p>
          <a:p>
            <a:pPr algn="just"/>
            <a:r>
              <a:rPr lang="en-US" dirty="0" smtClean="0"/>
              <a:t>These redefined classifications, especially for </a:t>
            </a:r>
            <a:r>
              <a:rPr lang="en-US" b="1" dirty="0" smtClean="0"/>
              <a:t>periodontitis</a:t>
            </a:r>
            <a:r>
              <a:rPr lang="en-US" dirty="0" smtClean="0"/>
              <a:t>, are intended to provide a more precise diagnosis characterized by a multidimensional </a:t>
            </a:r>
            <a:r>
              <a:rPr lang="en-US" b="1" dirty="0" smtClean="0"/>
              <a:t>staging</a:t>
            </a:r>
            <a:r>
              <a:rPr lang="en-US" dirty="0" smtClean="0"/>
              <a:t> and </a:t>
            </a:r>
            <a:r>
              <a:rPr lang="en-US" b="1" dirty="0" smtClean="0"/>
              <a:t>grading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920317" y="2299447"/>
            <a:ext cx="41685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41" y="201704"/>
            <a:ext cx="4383742" cy="6508377"/>
          </a:xfrm>
        </p:spPr>
      </p:pic>
    </p:spTree>
    <p:extLst>
      <p:ext uri="{BB962C8B-B14F-4D97-AF65-F5344CB8AC3E}">
        <p14:creationId xmlns:p14="http://schemas.microsoft.com/office/powerpoint/2010/main" val="2461135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Infections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Infections from </a:t>
            </a:r>
            <a:r>
              <a:rPr lang="en-US" b="1" dirty="0" smtClean="0"/>
              <a:t>three</a:t>
            </a:r>
            <a:r>
              <a:rPr lang="en-US" dirty="0" smtClean="0"/>
              <a:t> types of microorganisms, </a:t>
            </a:r>
            <a:r>
              <a:rPr lang="en-US" b="1" dirty="0" smtClean="0"/>
              <a:t>bacteria</a:t>
            </a:r>
            <a:r>
              <a:rPr lang="en-US" dirty="0" smtClean="0"/>
              <a:t>, </a:t>
            </a:r>
            <a:r>
              <a:rPr lang="en-US" b="1" dirty="0" smtClean="0"/>
              <a:t>fungi</a:t>
            </a:r>
            <a:r>
              <a:rPr lang="en-US" dirty="0" smtClean="0"/>
              <a:t>, or </a:t>
            </a:r>
            <a:r>
              <a:rPr lang="en-US" b="1" dirty="0" smtClean="0"/>
              <a:t>viruses</a:t>
            </a:r>
            <a:r>
              <a:rPr lang="en-US" dirty="0" smtClean="0"/>
              <a:t> can cause </a:t>
            </a:r>
            <a:r>
              <a:rPr lang="en-US" i="1" dirty="0" smtClean="0"/>
              <a:t>gingival diseases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Neisseria gonorrhoeae</a:t>
            </a:r>
            <a:r>
              <a:rPr lang="en-US" dirty="0" smtClean="0"/>
              <a:t> and </a:t>
            </a:r>
            <a:r>
              <a:rPr lang="en-US" b="1" dirty="0" smtClean="0"/>
              <a:t>Treponema pallidum, </a:t>
            </a:r>
            <a:r>
              <a:rPr lang="en-US" dirty="0" smtClean="0"/>
              <a:t>transferred </a:t>
            </a:r>
            <a:r>
              <a:rPr lang="en-US" dirty="0" smtClean="0"/>
              <a:t>as a result of </a:t>
            </a:r>
            <a:r>
              <a:rPr lang="en-US" b="1" dirty="0" smtClean="0"/>
              <a:t>sexually transmitted diseases </a:t>
            </a:r>
            <a:r>
              <a:rPr lang="en-US" dirty="0" smtClean="0"/>
              <a:t>such as </a:t>
            </a:r>
            <a:r>
              <a:rPr lang="en-US" b="1" dirty="0" smtClean="0"/>
              <a:t>gonorrhea</a:t>
            </a:r>
            <a:r>
              <a:rPr lang="en-US" dirty="0" smtClean="0"/>
              <a:t> and </a:t>
            </a:r>
            <a:r>
              <a:rPr lang="en-US" b="1" dirty="0" smtClean="0"/>
              <a:t>syphilis</a:t>
            </a:r>
          </a:p>
          <a:p>
            <a:pPr algn="just"/>
            <a:r>
              <a:rPr lang="en-US" b="1" dirty="0" smtClean="0"/>
              <a:t>Streptococcal gingivitis </a:t>
            </a:r>
            <a:r>
              <a:rPr lang="en-US" dirty="0" smtClean="0"/>
              <a:t>is a </a:t>
            </a:r>
            <a:r>
              <a:rPr lang="en-US" b="1" dirty="0" smtClean="0"/>
              <a:t>rare</a:t>
            </a:r>
            <a:r>
              <a:rPr lang="en-US" dirty="0" smtClean="0"/>
              <a:t> entity that may present as an </a:t>
            </a:r>
            <a:r>
              <a:rPr lang="en-US" b="1" dirty="0" smtClean="0"/>
              <a:t>acute</a:t>
            </a:r>
            <a:r>
              <a:rPr lang="en-US" dirty="0" smtClean="0"/>
              <a:t> condition with fever, malaise, and pain associated with acutely </a:t>
            </a:r>
            <a:r>
              <a:rPr lang="en-US" b="1" dirty="0" smtClean="0"/>
              <a:t>inflamed, diffuse, red, </a:t>
            </a:r>
            <a:r>
              <a:rPr lang="en-US" dirty="0" smtClean="0"/>
              <a:t>and</a:t>
            </a:r>
            <a:r>
              <a:rPr lang="en-US" b="1" dirty="0" smtClean="0"/>
              <a:t> swollen </a:t>
            </a:r>
            <a:r>
              <a:rPr lang="en-US" dirty="0" smtClean="0"/>
              <a:t>gingiva with increased bleeding and occasional </a:t>
            </a:r>
            <a:r>
              <a:rPr lang="en-US" b="1" dirty="0" smtClean="0"/>
              <a:t>gingival abscess </a:t>
            </a:r>
            <a:r>
              <a:rPr lang="en-US" dirty="0" smtClean="0"/>
              <a:t>formation.</a:t>
            </a:r>
          </a:p>
          <a:p>
            <a:pPr algn="just"/>
            <a:r>
              <a:rPr lang="en-US" dirty="0" smtClean="0"/>
              <a:t>The gingival infections are usually preceded by </a:t>
            </a:r>
            <a:r>
              <a:rPr lang="en-US" b="1" dirty="0" smtClean="0"/>
              <a:t>tonsillitis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1951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Gingival diseases of </a:t>
            </a:r>
            <a:r>
              <a:rPr lang="en-US" b="1" dirty="0" smtClean="0"/>
              <a:t>viral origin </a:t>
            </a:r>
            <a:r>
              <a:rPr lang="en-US" dirty="0" smtClean="0"/>
              <a:t>may be caused by a variety of deoxyribonucleic acid (</a:t>
            </a:r>
            <a:r>
              <a:rPr lang="en-US" b="1" dirty="0" smtClean="0"/>
              <a:t>DNA</a:t>
            </a:r>
            <a:r>
              <a:rPr lang="en-US" dirty="0" smtClean="0"/>
              <a:t>) and ribonucleic acid (</a:t>
            </a:r>
            <a:r>
              <a:rPr lang="en-US" b="1" dirty="0" smtClean="0"/>
              <a:t>RNA</a:t>
            </a:r>
            <a:r>
              <a:rPr lang="en-US" dirty="0" smtClean="0"/>
              <a:t>) viruses, with the most common being the </a:t>
            </a:r>
            <a:r>
              <a:rPr lang="en-US" b="1" dirty="0" smtClean="0"/>
              <a:t>herpesviruses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Herpetic lesions </a:t>
            </a:r>
            <a:r>
              <a:rPr lang="en-US" b="1" dirty="0" smtClean="0"/>
              <a:t>are not uncommon </a:t>
            </a:r>
            <a:r>
              <a:rPr lang="en-US" dirty="0" smtClean="0"/>
              <a:t>and develop as </a:t>
            </a:r>
            <a:r>
              <a:rPr lang="en-US" b="1" dirty="0" smtClean="0"/>
              <a:t>intraoral blisters</a:t>
            </a:r>
            <a:r>
              <a:rPr lang="en-US" dirty="0" smtClean="0"/>
              <a:t>, usually </a:t>
            </a:r>
            <a:r>
              <a:rPr lang="en-US" b="1" dirty="0" smtClean="0"/>
              <a:t>grouped together</a:t>
            </a:r>
            <a:r>
              <a:rPr lang="en-US" dirty="0" smtClean="0"/>
              <a:t>, that quickly burst, leaving minuscule </a:t>
            </a:r>
            <a:r>
              <a:rPr lang="en-US" b="1" dirty="0" smtClean="0"/>
              <a:t>ulcerations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Lesions are frequently related to the </a:t>
            </a:r>
            <a:r>
              <a:rPr lang="en-US" b="1" dirty="0" smtClean="0"/>
              <a:t>reactivation of latent viruses</a:t>
            </a:r>
            <a:r>
              <a:rPr lang="en-US" dirty="0" smtClean="0"/>
              <a:t>, especially as a result of </a:t>
            </a:r>
            <a:r>
              <a:rPr lang="en-US" b="1" dirty="0" smtClean="0"/>
              <a:t>reduced immune function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908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" y="618565"/>
            <a:ext cx="6201246" cy="4281669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1" y="2302325"/>
            <a:ext cx="5325035" cy="43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5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Gingival diseases of </a:t>
            </a:r>
            <a:r>
              <a:rPr lang="en-US" b="1" dirty="0" smtClean="0"/>
              <a:t>fungal origin </a:t>
            </a:r>
            <a:r>
              <a:rPr lang="en-US" dirty="0" smtClean="0"/>
              <a:t>are relatively </a:t>
            </a:r>
            <a:r>
              <a:rPr lang="en-US" b="1" dirty="0" smtClean="0"/>
              <a:t>uncommon</a:t>
            </a:r>
            <a:r>
              <a:rPr lang="en-US" dirty="0" smtClean="0"/>
              <a:t> in immunocompetent individuals, but they occur more frequently in </a:t>
            </a:r>
            <a:r>
              <a:rPr lang="en-US" b="1" dirty="0" smtClean="0"/>
              <a:t>immunocompromised individuals </a:t>
            </a:r>
            <a:r>
              <a:rPr lang="en-US" dirty="0" smtClean="0"/>
              <a:t>and in those with disturbed </a:t>
            </a:r>
            <a:r>
              <a:rPr lang="en-US" dirty="0" smtClean="0"/>
              <a:t>microbiota </a:t>
            </a:r>
            <a:r>
              <a:rPr lang="en-US" dirty="0" smtClean="0"/>
              <a:t>from the long term use of </a:t>
            </a:r>
            <a:r>
              <a:rPr lang="en-US" b="1" dirty="0" smtClean="0"/>
              <a:t>broad-spectrum antibiotics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most common oral fungal infection is </a:t>
            </a:r>
            <a:r>
              <a:rPr lang="en-US" b="1" dirty="0" smtClean="0"/>
              <a:t>candidiasis</a:t>
            </a:r>
            <a:r>
              <a:rPr lang="en-US" dirty="0" smtClean="0"/>
              <a:t> (Candida albicans).</a:t>
            </a:r>
          </a:p>
          <a:p>
            <a:pPr algn="just"/>
            <a:r>
              <a:rPr lang="en-US" dirty="0" smtClean="0"/>
              <a:t>Candidiasis can also be seen under </a:t>
            </a:r>
            <a:r>
              <a:rPr lang="en-US" b="1" dirty="0" smtClean="0"/>
              <a:t>prosthetic devices</a:t>
            </a:r>
            <a:r>
              <a:rPr lang="en-US" dirty="0" smtClean="0"/>
              <a:t>, in individuals using </a:t>
            </a:r>
            <a:r>
              <a:rPr lang="en-US" b="1" dirty="0" smtClean="0"/>
              <a:t>topical steroids</a:t>
            </a:r>
            <a:r>
              <a:rPr lang="en-US" dirty="0" smtClean="0"/>
              <a:t>, and in individuals with </a:t>
            </a:r>
            <a:r>
              <a:rPr lang="en-US" b="1" dirty="0" smtClean="0"/>
              <a:t>decreased salivary flow</a:t>
            </a:r>
            <a:r>
              <a:rPr lang="en-US" dirty="0" smtClean="0"/>
              <a:t>, </a:t>
            </a:r>
            <a:r>
              <a:rPr lang="en-US" b="1" dirty="0" smtClean="0"/>
              <a:t>increased salivary glucose</a:t>
            </a:r>
            <a:r>
              <a:rPr lang="en-US" dirty="0" smtClean="0"/>
              <a:t>, or </a:t>
            </a:r>
            <a:r>
              <a:rPr lang="en-US" b="1" dirty="0" smtClean="0"/>
              <a:t>decreased salivary </a:t>
            </a:r>
            <a:r>
              <a:rPr lang="en-US" b="1" dirty="0" err="1" smtClean="0"/>
              <a:t>pH</a:t>
            </a:r>
            <a:r>
              <a:rPr lang="en-US" dirty="0" err="1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4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generalized candidal infection may manifest as </a:t>
            </a:r>
            <a:r>
              <a:rPr lang="en-US" b="1" dirty="0" smtClean="0"/>
              <a:t>white patches </a:t>
            </a:r>
            <a:r>
              <a:rPr lang="en-US" dirty="0" smtClean="0"/>
              <a:t>on the </a:t>
            </a:r>
            <a:r>
              <a:rPr lang="en-US" b="1" dirty="0" smtClean="0"/>
              <a:t>gingiva, tongue, </a:t>
            </a:r>
            <a:r>
              <a:rPr lang="en-US" dirty="0" smtClean="0"/>
              <a:t>or</a:t>
            </a:r>
            <a:r>
              <a:rPr lang="en-US" b="1" dirty="0" smtClean="0"/>
              <a:t> oral mucous membrane </a:t>
            </a:r>
            <a:r>
              <a:rPr lang="en-US" dirty="0" smtClean="0"/>
              <a:t>that can potentially be removed with gauze and leave a </a:t>
            </a:r>
            <a:r>
              <a:rPr lang="en-US" i="1" dirty="0" smtClean="0"/>
              <a:t>red</a:t>
            </a:r>
            <a:r>
              <a:rPr lang="en-US" dirty="0" smtClean="0"/>
              <a:t>, </a:t>
            </a:r>
            <a:r>
              <a:rPr lang="en-US" i="1" dirty="0" smtClean="0"/>
              <a:t>bleeding surface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In </a:t>
            </a:r>
            <a:r>
              <a:rPr lang="en-US" dirty="0" smtClean="0"/>
              <a:t>HIV </a:t>
            </a:r>
            <a:r>
              <a:rPr lang="en-US" dirty="0" smtClean="0"/>
              <a:t>seropositive persons, candidal infection may present as continuous </a:t>
            </a:r>
            <a:r>
              <a:rPr lang="en-US" b="1" dirty="0" smtClean="0"/>
              <a:t>erythematous </a:t>
            </a:r>
            <a:r>
              <a:rPr lang="en-US" dirty="0" smtClean="0"/>
              <a:t>stripe of the </a:t>
            </a:r>
            <a:r>
              <a:rPr lang="en-US" b="1" dirty="0" smtClean="0"/>
              <a:t>attached gingiva</a:t>
            </a:r>
            <a:r>
              <a:rPr lang="en-US" dirty="0" smtClean="0"/>
              <a:t>; this has been referred to as </a:t>
            </a:r>
            <a:r>
              <a:rPr lang="en-US" b="1" dirty="0" smtClean="0"/>
              <a:t>linear gingival </a:t>
            </a:r>
            <a:r>
              <a:rPr lang="en-US" b="1" dirty="0" smtClean="0"/>
              <a:t>erythema </a:t>
            </a:r>
            <a:r>
              <a:rPr lang="en-US" dirty="0" smtClean="0"/>
              <a:t>or </a:t>
            </a:r>
            <a:r>
              <a:rPr lang="en-US" b="1" dirty="0" smtClean="0"/>
              <a:t>HIV associated gingivitis.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377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40" y="365125"/>
            <a:ext cx="7687235" cy="5655282"/>
          </a:xfrm>
        </p:spPr>
      </p:pic>
    </p:spTree>
    <p:extLst>
      <p:ext uri="{BB962C8B-B14F-4D97-AF65-F5344CB8AC3E}">
        <p14:creationId xmlns:p14="http://schemas.microsoft.com/office/powerpoint/2010/main" val="433726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Inflammatory and Immune Conditions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Gingival manifestations of altered inflammatory and immune conditions may appear as </a:t>
            </a:r>
            <a:r>
              <a:rPr lang="en-US" b="1" dirty="0" err="1" smtClean="0"/>
              <a:t>desquamative</a:t>
            </a:r>
            <a:r>
              <a:rPr lang="en-US" b="1" dirty="0" smtClean="0"/>
              <a:t> lesions</a:t>
            </a:r>
            <a:r>
              <a:rPr lang="en-US" dirty="0" smtClean="0"/>
              <a:t>, </a:t>
            </a:r>
            <a:r>
              <a:rPr lang="en-US" b="1" dirty="0" smtClean="0"/>
              <a:t>ulcerations of the gingiva, </a:t>
            </a:r>
            <a:r>
              <a:rPr lang="en-US" dirty="0" smtClean="0"/>
              <a:t>or</a:t>
            </a:r>
            <a:r>
              <a:rPr lang="en-US" b="1" dirty="0" smtClean="0"/>
              <a:t> both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/>
              <a:t>Mucous membrane pemphigoid</a:t>
            </a:r>
            <a:r>
              <a:rPr lang="en-US" dirty="0" smtClean="0"/>
              <a:t> is a systemic autoimmune disease that affects mucous membranes and some times the skin. </a:t>
            </a:r>
            <a:r>
              <a:rPr lang="en-US" b="1" dirty="0" smtClean="0"/>
              <a:t>Oral</a:t>
            </a:r>
            <a:r>
              <a:rPr lang="en-US" dirty="0" smtClean="0"/>
              <a:t> and </a:t>
            </a:r>
            <a:r>
              <a:rPr lang="en-US" b="1" dirty="0" smtClean="0"/>
              <a:t>ocular mucosal tissues</a:t>
            </a:r>
            <a:r>
              <a:rPr lang="en-US" dirty="0" smtClean="0"/>
              <a:t> are most frequently affected. </a:t>
            </a:r>
          </a:p>
          <a:p>
            <a:pPr algn="just"/>
            <a:r>
              <a:rPr lang="en-US" dirty="0" smtClean="0"/>
              <a:t>It is characterized by </a:t>
            </a:r>
            <a:r>
              <a:rPr lang="en-US" b="1" dirty="0" smtClean="0"/>
              <a:t>sloughing gingival tissues </a:t>
            </a:r>
            <a:r>
              <a:rPr lang="en-US" dirty="0" smtClean="0"/>
              <a:t>that leave painful ulcerations of the gingiva. </a:t>
            </a:r>
            <a:endParaRPr lang="en-US" dirty="0" smtClean="0"/>
          </a:p>
          <a:p>
            <a:pPr algn="just"/>
            <a:r>
              <a:rPr lang="en-US" dirty="0" smtClean="0"/>
              <a:t>Autoantibodies </a:t>
            </a:r>
            <a:r>
              <a:rPr lang="en-US" dirty="0" smtClean="0"/>
              <a:t>are targeted at the basement membrane, and histologically the destruction resembles a </a:t>
            </a:r>
            <a:r>
              <a:rPr lang="en-US" dirty="0" err="1" smtClean="0"/>
              <a:t>subepithelial</a:t>
            </a:r>
            <a:r>
              <a:rPr lang="en-US" dirty="0" smtClean="0"/>
              <a:t> blister. </a:t>
            </a:r>
            <a:endParaRPr lang="en-US" dirty="0" smtClean="0"/>
          </a:p>
          <a:p>
            <a:pPr algn="just"/>
            <a:r>
              <a:rPr lang="en-US" dirty="0" smtClean="0"/>
              <a:t>Case </a:t>
            </a:r>
            <a:r>
              <a:rPr lang="en-US" dirty="0" smtClean="0"/>
              <a:t>Scenario 5.2 depicts gingival recession accompanied by a mucosal lesion located on the gingiva manifesting with a white lacy pattern with characteristic striations.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91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Mucous membrane pemphigoid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34" y="1690688"/>
            <a:ext cx="7980218" cy="4862512"/>
          </a:xfrm>
        </p:spPr>
      </p:pic>
    </p:spTree>
    <p:extLst>
      <p:ext uri="{BB962C8B-B14F-4D97-AF65-F5344CB8AC3E}">
        <p14:creationId xmlns:p14="http://schemas.microsoft.com/office/powerpoint/2010/main" val="482300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pemphigus vulgaris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0" y="1690688"/>
            <a:ext cx="7772401" cy="5046288"/>
          </a:xfrm>
        </p:spPr>
      </p:pic>
    </p:spTree>
    <p:extLst>
      <p:ext uri="{BB962C8B-B14F-4D97-AF65-F5344CB8AC3E}">
        <p14:creationId xmlns:p14="http://schemas.microsoft.com/office/powerpoint/2010/main" val="196301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Periodontal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Periodontal health </a:t>
            </a:r>
            <a:r>
              <a:rPr lang="en-US" dirty="0"/>
              <a:t>is </a:t>
            </a:r>
            <a:r>
              <a:rPr lang="en-US" dirty="0" smtClean="0"/>
              <a:t>defined </a:t>
            </a:r>
            <a:r>
              <a:rPr lang="en-US" dirty="0"/>
              <a:t>as a state </a:t>
            </a:r>
            <a:r>
              <a:rPr lang="en-US" b="1" dirty="0"/>
              <a:t>free</a:t>
            </a:r>
            <a:r>
              <a:rPr lang="en-US" dirty="0"/>
              <a:t> from </a:t>
            </a:r>
            <a:r>
              <a:rPr lang="en-US" dirty="0" smtClean="0"/>
              <a:t>inflammatory </a:t>
            </a:r>
            <a:r>
              <a:rPr lang="en-US" dirty="0"/>
              <a:t>periodontal disease such as </a:t>
            </a:r>
            <a:r>
              <a:rPr lang="en-US" b="1" dirty="0"/>
              <a:t>gingivitis</a:t>
            </a:r>
            <a:r>
              <a:rPr lang="en-US" dirty="0"/>
              <a:t>, </a:t>
            </a:r>
            <a:r>
              <a:rPr lang="en-US" b="1" dirty="0"/>
              <a:t>periodontitis</a:t>
            </a:r>
            <a:r>
              <a:rPr lang="en-US" dirty="0"/>
              <a:t>, and other </a:t>
            </a:r>
            <a:r>
              <a:rPr lang="en-US" dirty="0" smtClean="0"/>
              <a:t>periodontal conditions.</a:t>
            </a:r>
          </a:p>
          <a:p>
            <a:pPr algn="just"/>
            <a:r>
              <a:rPr lang="en-US" dirty="0"/>
              <a:t>periodontal health can be applied to patients who had a </a:t>
            </a:r>
            <a:r>
              <a:rPr lang="en-US" b="1" dirty="0"/>
              <a:t>history of successfully treated periodontal diseases</a:t>
            </a:r>
            <a:r>
              <a:rPr lang="en-US" dirty="0"/>
              <a:t> and are able to maintain periodontal tissues </a:t>
            </a:r>
            <a:r>
              <a:rPr lang="en-US" b="1" dirty="0"/>
              <a:t>without clinical </a:t>
            </a:r>
            <a:r>
              <a:rPr lang="en-US" b="1" dirty="0" smtClean="0"/>
              <a:t>inflammation</a:t>
            </a:r>
            <a:r>
              <a:rPr lang="en-US" dirty="0" smtClean="0"/>
              <a:t>.</a:t>
            </a:r>
          </a:p>
          <a:p>
            <a:pPr algn="just"/>
            <a:endParaRPr lang="en-US" b="1" dirty="0" smtClean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328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Allergic reactions </a:t>
            </a:r>
            <a:r>
              <a:rPr lang="en-US" dirty="0" smtClean="0"/>
              <a:t>that manifest with </a:t>
            </a:r>
            <a:r>
              <a:rPr lang="en-US" i="1" dirty="0" smtClean="0"/>
              <a:t>gingival changes </a:t>
            </a:r>
            <a:r>
              <a:rPr lang="en-US" dirty="0" smtClean="0"/>
              <a:t>are </a:t>
            </a:r>
            <a:r>
              <a:rPr lang="en-US" b="1" dirty="0" smtClean="0"/>
              <a:t>uncommon</a:t>
            </a:r>
            <a:r>
              <a:rPr lang="en-US" dirty="0" smtClean="0"/>
              <a:t> but have been observed in association with several </a:t>
            </a:r>
            <a:r>
              <a:rPr lang="en-US" i="1" dirty="0" smtClean="0"/>
              <a:t>restorative materials ,dentifrices, mouthwashes, chewing gums, and foods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The diagnosis of these conditions may prove </a:t>
            </a:r>
            <a:r>
              <a:rPr lang="en-US" b="1" dirty="0" smtClean="0"/>
              <a:t>difficult</a:t>
            </a:r>
            <a:r>
              <a:rPr lang="en-US" dirty="0" smtClean="0"/>
              <a:t> and may require an extensive history and the selective elimination of potential causes. </a:t>
            </a:r>
          </a:p>
          <a:p>
            <a:pPr algn="just"/>
            <a:r>
              <a:rPr lang="en-US" b="1" dirty="0" smtClean="0"/>
              <a:t>Histologic traits </a:t>
            </a:r>
            <a:r>
              <a:rPr lang="en-US" dirty="0" smtClean="0"/>
              <a:t>of biopsies from gingival allergic reactions include a </a:t>
            </a:r>
            <a:r>
              <a:rPr lang="en-US" b="1" dirty="0" smtClean="0"/>
              <a:t>dense infiltrate of eosinophilic cells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97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1260765"/>
            <a:ext cx="6345382" cy="54426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55" y="1690688"/>
            <a:ext cx="4554490" cy="36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6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Traumatic Lesions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Traumatic lesions may be </a:t>
            </a:r>
            <a:r>
              <a:rPr lang="en-US" b="1" dirty="0" smtClean="0"/>
              <a:t>self-inflicted</a:t>
            </a:r>
            <a:r>
              <a:rPr lang="en-US" dirty="0" smtClean="0"/>
              <a:t> and </a:t>
            </a:r>
            <a:r>
              <a:rPr lang="en-US" b="1" dirty="0" smtClean="0"/>
              <a:t>factitious</a:t>
            </a:r>
            <a:r>
              <a:rPr lang="en-US" dirty="0" smtClean="0"/>
              <a:t> in origin, which means that they are intentionally or unintentionally produced by </a:t>
            </a:r>
            <a:r>
              <a:rPr lang="en-US" b="1" dirty="0" smtClean="0"/>
              <a:t>artificial means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Other examples of traumatic lesions include toothbrush trauma that results </a:t>
            </a:r>
            <a:r>
              <a:rPr lang="en-US" dirty="0" smtClean="0"/>
              <a:t>in </a:t>
            </a:r>
            <a:r>
              <a:rPr lang="en-US" b="1" dirty="0" smtClean="0"/>
              <a:t>gingival ulceration, recession,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smtClean="0"/>
              <a:t>both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Individuals who perform </a:t>
            </a:r>
            <a:r>
              <a:rPr lang="en-US" b="1" dirty="0"/>
              <a:t>aggressive horizontal brushing </a:t>
            </a:r>
            <a:r>
              <a:rPr lang="en-US" dirty="0"/>
              <a:t>are often found to have </a:t>
            </a:r>
            <a:r>
              <a:rPr lang="en-US" b="1" dirty="0"/>
              <a:t>gingival recession </a:t>
            </a:r>
            <a:r>
              <a:rPr lang="en-US" dirty="0"/>
              <a:t>or </a:t>
            </a:r>
            <a:r>
              <a:rPr lang="en-US" b="1" dirty="0"/>
              <a:t>cervical abrasion </a:t>
            </a:r>
            <a:r>
              <a:rPr lang="en-US" dirty="0"/>
              <a:t>on the teeth quadrants </a:t>
            </a:r>
            <a:r>
              <a:rPr lang="en-US" b="1" dirty="0"/>
              <a:t>contra lateral </a:t>
            </a:r>
            <a:r>
              <a:rPr lang="en-US" dirty="0"/>
              <a:t>to their dominant hand.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09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1690689"/>
            <a:ext cx="5338482" cy="3795712"/>
          </a:xfrm>
        </p:spPr>
      </p:pic>
    </p:spTree>
    <p:extLst>
      <p:ext uri="{BB962C8B-B14F-4D97-AF65-F5344CB8AC3E}">
        <p14:creationId xmlns:p14="http://schemas.microsoft.com/office/powerpoint/2010/main" val="4043838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Iatrogenic trauma (i.e., induced by the dentist or health professional) to the gingiva may also lead to a </a:t>
            </a:r>
            <a:r>
              <a:rPr lang="en-US" b="1" dirty="0" smtClean="0"/>
              <a:t>gingival lesion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Such trauma may be caused directly (i.e., via use of dental instruments) or by the induction of cement or preventive or restorative materials. </a:t>
            </a:r>
          </a:p>
          <a:p>
            <a:pPr algn="just"/>
            <a:r>
              <a:rPr lang="en-US" b="1" dirty="0" smtClean="0"/>
              <a:t>Peripheral ossifying fibroma </a:t>
            </a:r>
            <a:r>
              <a:rPr lang="en-US" dirty="0" smtClean="0"/>
              <a:t>may develop in response to the embedment of a </a:t>
            </a:r>
            <a:r>
              <a:rPr lang="en-US" b="1" dirty="0" smtClean="0"/>
              <a:t>foreign body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Self inflicted accidental damage to the gingiva may also occur as a result of minor burns from </a:t>
            </a:r>
            <a:r>
              <a:rPr lang="en-US" b="1" dirty="0" smtClean="0"/>
              <a:t>hot foods </a:t>
            </a:r>
            <a:r>
              <a:rPr lang="en-US" dirty="0" smtClean="0"/>
              <a:t>and </a:t>
            </a:r>
            <a:r>
              <a:rPr lang="en-US" b="1" dirty="0" smtClean="0"/>
              <a:t>drinks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4365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2" y="1690688"/>
            <a:ext cx="6954982" cy="4237055"/>
          </a:xfrm>
        </p:spPr>
      </p:pic>
    </p:spTree>
    <p:extLst>
      <p:ext uri="{BB962C8B-B14F-4D97-AF65-F5344CB8AC3E}">
        <p14:creationId xmlns:p14="http://schemas.microsoft.com/office/powerpoint/2010/main" val="3876078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Periodontitis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Periodontitis is </a:t>
            </a:r>
            <a:r>
              <a:rPr lang="en-US" dirty="0" smtClean="0"/>
              <a:t>defined </a:t>
            </a:r>
            <a:r>
              <a:rPr lang="en-US" dirty="0"/>
              <a:t>as “an </a:t>
            </a:r>
            <a:r>
              <a:rPr lang="en-US" b="1" dirty="0" smtClean="0"/>
              <a:t>inflammatory</a:t>
            </a:r>
            <a:r>
              <a:rPr lang="en-US" dirty="0" smtClean="0"/>
              <a:t> </a:t>
            </a:r>
            <a:r>
              <a:rPr lang="en-US" dirty="0"/>
              <a:t>disease of the </a:t>
            </a:r>
            <a:r>
              <a:rPr lang="en-US" b="1" dirty="0" smtClean="0"/>
              <a:t>supporting </a:t>
            </a:r>
            <a:r>
              <a:rPr lang="en-US" b="1" dirty="0"/>
              <a:t>tissues</a:t>
            </a:r>
            <a:r>
              <a:rPr lang="en-US" dirty="0"/>
              <a:t> of the teeth caused by </a:t>
            </a:r>
            <a:r>
              <a:rPr lang="en-US" dirty="0" smtClean="0"/>
              <a:t>specific </a:t>
            </a:r>
            <a:r>
              <a:rPr lang="en-US" dirty="0"/>
              <a:t>microorganisms or groups of </a:t>
            </a:r>
            <a:r>
              <a:rPr lang="en-US" dirty="0" smtClean="0"/>
              <a:t>specific </a:t>
            </a:r>
            <a:r>
              <a:rPr lang="en-US" dirty="0"/>
              <a:t>microorganisms, resulting in </a:t>
            </a:r>
            <a:r>
              <a:rPr lang="en-US" b="1" dirty="0"/>
              <a:t>progressive destruction </a:t>
            </a:r>
            <a:r>
              <a:rPr lang="en-US" dirty="0"/>
              <a:t>of the periodontal ligament and alveolar bone, with increased </a:t>
            </a:r>
            <a:r>
              <a:rPr lang="en-US" dirty="0" smtClean="0"/>
              <a:t>probing </a:t>
            </a:r>
            <a:r>
              <a:rPr lang="en-US" dirty="0"/>
              <a:t>depth formation</a:t>
            </a:r>
            <a:r>
              <a:rPr lang="en-US" dirty="0" smtClean="0"/>
              <a:t>, </a:t>
            </a:r>
            <a:r>
              <a:rPr lang="en-US" dirty="0"/>
              <a:t>recession, or </a:t>
            </a:r>
            <a:r>
              <a:rPr lang="en-US" dirty="0" smtClean="0"/>
              <a:t>both.</a:t>
            </a:r>
          </a:p>
          <a:p>
            <a:pPr algn="just"/>
            <a:r>
              <a:rPr lang="en-US" dirty="0"/>
              <a:t>The clinical feature that distinguishes periodontitis from gingivitis is the presence of a </a:t>
            </a:r>
            <a:r>
              <a:rPr lang="en-US" b="1" dirty="0" smtClean="0"/>
              <a:t>clinically </a:t>
            </a:r>
            <a:r>
              <a:rPr lang="en-US" b="1" dirty="0"/>
              <a:t>detectable attachment loss </a:t>
            </a:r>
            <a:r>
              <a:rPr lang="en-US" dirty="0"/>
              <a:t>as a result of </a:t>
            </a:r>
            <a:r>
              <a:rPr lang="en-US" dirty="0" smtClean="0"/>
              <a:t>inflammatory destruction </a:t>
            </a:r>
            <a:r>
              <a:rPr lang="en-US" dirty="0"/>
              <a:t>of the periodontal ligament and alveolar </a:t>
            </a:r>
            <a:r>
              <a:rPr lang="en-US" dirty="0" smtClean="0"/>
              <a:t>bone.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07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loss is often accompanied by </a:t>
            </a:r>
            <a:r>
              <a:rPr lang="en-US" b="1" dirty="0"/>
              <a:t>periodontal pocket formation </a:t>
            </a:r>
            <a:r>
              <a:rPr lang="en-US" dirty="0"/>
              <a:t>and changes in the </a:t>
            </a:r>
            <a:r>
              <a:rPr lang="en-US" b="1" dirty="0"/>
              <a:t>density</a:t>
            </a:r>
            <a:r>
              <a:rPr lang="en-US" dirty="0"/>
              <a:t> and </a:t>
            </a:r>
            <a:r>
              <a:rPr lang="en-US" b="1" dirty="0"/>
              <a:t>height</a:t>
            </a:r>
            <a:r>
              <a:rPr lang="en-US" dirty="0"/>
              <a:t> of the </a:t>
            </a:r>
            <a:r>
              <a:rPr lang="en-US" b="1" dirty="0"/>
              <a:t>subjacent alveolar bone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cases, </a:t>
            </a:r>
            <a:r>
              <a:rPr lang="en-US" b="1" dirty="0"/>
              <a:t>recession</a:t>
            </a:r>
            <a:r>
              <a:rPr lang="en-US" dirty="0"/>
              <a:t> of the </a:t>
            </a:r>
            <a:r>
              <a:rPr lang="en-US" b="1" dirty="0"/>
              <a:t>marginal gingiva </a:t>
            </a:r>
            <a:r>
              <a:rPr lang="en-US" dirty="0"/>
              <a:t>may accompany </a:t>
            </a:r>
            <a:r>
              <a:rPr lang="en-US" i="1" dirty="0"/>
              <a:t>attachment loss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probing depth or </a:t>
            </a:r>
            <a:r>
              <a:rPr lang="en-US"/>
              <a:t>clinical </a:t>
            </a:r>
            <a:r>
              <a:rPr lang="en-US" smtClean="0"/>
              <a:t>attachment levels?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77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3" y="107748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For a </a:t>
            </a:r>
            <a:r>
              <a:rPr lang="en-US" dirty="0" smtClean="0"/>
              <a:t>definitive </a:t>
            </a:r>
            <a:r>
              <a:rPr lang="en-US" dirty="0"/>
              <a:t>diagnosis of periodontitis, it is required that the patient present with detectable </a:t>
            </a:r>
            <a:r>
              <a:rPr lang="en-US" b="1" dirty="0"/>
              <a:t>interdental</a:t>
            </a:r>
            <a:r>
              <a:rPr lang="en-US" dirty="0"/>
              <a:t> clinical attachment loss in at least </a:t>
            </a:r>
            <a:r>
              <a:rPr lang="en-US" b="1" dirty="0"/>
              <a:t>two non-adjacent teeth</a:t>
            </a:r>
            <a:r>
              <a:rPr lang="en-US" dirty="0"/>
              <a:t>, or </a:t>
            </a:r>
            <a:r>
              <a:rPr lang="en-US" b="1" dirty="0"/>
              <a:t>buccal</a:t>
            </a:r>
            <a:r>
              <a:rPr lang="en-US" dirty="0"/>
              <a:t> or </a:t>
            </a:r>
            <a:r>
              <a:rPr lang="en-US" b="1" dirty="0"/>
              <a:t>lingual</a:t>
            </a:r>
            <a:r>
              <a:rPr lang="en-US" dirty="0"/>
              <a:t> clinical </a:t>
            </a:r>
            <a:r>
              <a:rPr lang="en-US" dirty="0" smtClean="0"/>
              <a:t>attachment </a:t>
            </a:r>
            <a:r>
              <a:rPr lang="en-US" dirty="0"/>
              <a:t>loss (</a:t>
            </a:r>
            <a:r>
              <a:rPr lang="en-US" b="1" dirty="0"/>
              <a:t>≥3 mm</a:t>
            </a:r>
            <a:r>
              <a:rPr lang="en-US" dirty="0"/>
              <a:t>) jointly with probing depths (&gt;3 mm) on </a:t>
            </a:r>
            <a:r>
              <a:rPr lang="en-US" b="1" dirty="0"/>
              <a:t>two or more teeth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327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ensure that tissue destruction (clinical attachment loss) took place due to periodontal diseases and not due to other conditions such 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(a) trauma-induced gingival recession,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dental caries extending </a:t>
            </a:r>
            <a:r>
              <a:rPr lang="en-US" dirty="0" err="1"/>
              <a:t>subgingivally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c) clinical attachment loss on the distal aspect of the second molar (associated with mal position or extraction of the third molar),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d) endodontic pathology draining through periodontium,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e) vertical root fracture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two categories </a:t>
            </a:r>
            <a:r>
              <a:rPr lang="en-US" dirty="0"/>
              <a:t>of </a:t>
            </a:r>
            <a:r>
              <a:rPr lang="en-US" b="1" dirty="0"/>
              <a:t>periodontal health </a:t>
            </a:r>
            <a:r>
              <a:rPr lang="en-US" dirty="0"/>
              <a:t>diagnosis: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clinical health on an </a:t>
            </a:r>
            <a:r>
              <a:rPr lang="en-US" b="1" dirty="0"/>
              <a:t>intact periodontium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 clinical gingival health on a </a:t>
            </a:r>
            <a:r>
              <a:rPr lang="en-US" b="1" dirty="0"/>
              <a:t>reduced periodontium </a:t>
            </a:r>
            <a:r>
              <a:rPr lang="en-US" dirty="0"/>
              <a:t>in a </a:t>
            </a:r>
            <a:r>
              <a:rPr lang="en-US" b="1" dirty="0"/>
              <a:t>stable periodontitis</a:t>
            </a:r>
            <a:r>
              <a:rPr lang="en-US" dirty="0"/>
              <a:t> patient or </a:t>
            </a:r>
            <a:r>
              <a:rPr lang="en-US" b="1" dirty="0"/>
              <a:t>non-periodontitis </a:t>
            </a:r>
            <a:r>
              <a:rPr lang="en-US" b="1" dirty="0" smtClean="0"/>
              <a:t>patient </a:t>
            </a:r>
            <a:r>
              <a:rPr lang="en-US" dirty="0" smtClean="0"/>
              <a:t>(toothbrush </a:t>
            </a:r>
            <a:r>
              <a:rPr lang="en-US" dirty="0"/>
              <a:t>trauma induced generalized gingival </a:t>
            </a:r>
            <a:r>
              <a:rPr lang="en-US" dirty="0" smtClean="0"/>
              <a:t>recession)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6990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9" y="10082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Stage: localized &amp; generalized</a:t>
            </a:r>
          </a:p>
          <a:p>
            <a:pPr marL="0" indent="0">
              <a:buNone/>
            </a:pPr>
            <a:r>
              <a:rPr lang="en-US" dirty="0"/>
              <a:t>present with the distinct </a:t>
            </a:r>
            <a:r>
              <a:rPr lang="en-US" b="1" dirty="0" smtClean="0"/>
              <a:t>molar- incisor </a:t>
            </a:r>
            <a:r>
              <a:rPr lang="en-US" dirty="0"/>
              <a:t>pattern</a:t>
            </a:r>
            <a:r>
              <a:rPr lang="en-US" b="1" dirty="0"/>
              <a:t> </a:t>
            </a:r>
            <a:r>
              <a:rPr lang="en-US" dirty="0"/>
              <a:t>of disease </a:t>
            </a:r>
            <a:r>
              <a:rPr lang="en-US" dirty="0" smtClean="0"/>
              <a:t>involvement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0473"/>
            <a:ext cx="10958945" cy="40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3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the AAP/EFP 2018 </a:t>
            </a:r>
            <a:r>
              <a:rPr lang="en-US" dirty="0" smtClean="0"/>
              <a:t>classification </a:t>
            </a:r>
            <a:r>
              <a:rPr lang="en-US" dirty="0"/>
              <a:t>of periodontal diseases, a </a:t>
            </a:r>
            <a:r>
              <a:rPr lang="en-US" dirty="0" smtClean="0"/>
              <a:t>multidimensional </a:t>
            </a:r>
            <a:r>
              <a:rPr lang="en-US" b="1" dirty="0"/>
              <a:t>staging</a:t>
            </a:r>
            <a:r>
              <a:rPr lang="en-US" dirty="0"/>
              <a:t> and </a:t>
            </a:r>
            <a:r>
              <a:rPr lang="en-US" b="1" dirty="0"/>
              <a:t>grading</a:t>
            </a:r>
            <a:r>
              <a:rPr lang="en-US" dirty="0"/>
              <a:t> system was introduced to </a:t>
            </a:r>
            <a:r>
              <a:rPr lang="en-US" dirty="0" err="1"/>
              <a:t>subclassify</a:t>
            </a:r>
            <a:r>
              <a:rPr lang="en-US" dirty="0"/>
              <a:t> </a:t>
            </a:r>
            <a:r>
              <a:rPr lang="en-US" dirty="0" smtClean="0"/>
              <a:t>periodontitis </a:t>
            </a:r>
            <a:r>
              <a:rPr lang="en-US" dirty="0"/>
              <a:t>disease entities.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b="1" dirty="0"/>
              <a:t>severity</a:t>
            </a:r>
            <a:r>
              <a:rPr lang="en-US" dirty="0"/>
              <a:t> of periodontal disease at the time of presentation and the </a:t>
            </a:r>
            <a:r>
              <a:rPr lang="en-US" b="1" dirty="0"/>
              <a:t>complexity</a:t>
            </a:r>
            <a:r>
              <a:rPr lang="en-US" dirty="0"/>
              <a:t> of disease management dictate the </a:t>
            </a:r>
            <a:r>
              <a:rPr lang="en-US" b="1" dirty="0" smtClean="0"/>
              <a:t>staging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b="1" dirty="0" smtClean="0"/>
              <a:t>grading</a:t>
            </a:r>
            <a:r>
              <a:rPr lang="en-US" dirty="0" smtClean="0"/>
              <a:t> </a:t>
            </a:r>
            <a:r>
              <a:rPr lang="en-US" dirty="0"/>
              <a:t>offers additional information, including the </a:t>
            </a:r>
            <a:r>
              <a:rPr lang="en-US" b="1" dirty="0"/>
              <a:t>rate of past </a:t>
            </a:r>
            <a:r>
              <a:rPr lang="en-US" b="1" dirty="0" smtClean="0"/>
              <a:t>progression</a:t>
            </a:r>
            <a:r>
              <a:rPr lang="en-US" dirty="0" smtClean="0"/>
              <a:t> </a:t>
            </a:r>
            <a:r>
              <a:rPr lang="en-US" dirty="0"/>
              <a:t>of the disease and the </a:t>
            </a:r>
            <a:r>
              <a:rPr lang="en-US" b="1" dirty="0"/>
              <a:t>risk for future </a:t>
            </a:r>
            <a:r>
              <a:rPr lang="en-US" b="1" dirty="0" smtClean="0"/>
              <a:t>progression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01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4" y="365125"/>
            <a:ext cx="7827818" cy="6312766"/>
          </a:xfrm>
        </p:spPr>
      </p:pic>
    </p:spTree>
    <p:extLst>
      <p:ext uri="{BB962C8B-B14F-4D97-AF65-F5344CB8AC3E}">
        <p14:creationId xmlns:p14="http://schemas.microsoft.com/office/powerpoint/2010/main" val="1491916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609601"/>
            <a:ext cx="8686800" cy="6068290"/>
          </a:xfrm>
        </p:spPr>
      </p:pic>
    </p:spTree>
    <p:extLst>
      <p:ext uri="{BB962C8B-B14F-4D97-AF65-F5344CB8AC3E}">
        <p14:creationId xmlns:p14="http://schemas.microsoft.com/office/powerpoint/2010/main" val="3090872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4" y="720438"/>
            <a:ext cx="8437418" cy="5888180"/>
          </a:xfrm>
        </p:spPr>
      </p:pic>
    </p:spTree>
    <p:extLst>
      <p:ext uri="{BB962C8B-B14F-4D97-AF65-F5344CB8AC3E}">
        <p14:creationId xmlns:p14="http://schemas.microsoft.com/office/powerpoint/2010/main" val="3264705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Grading provides the likelihood of </a:t>
            </a:r>
            <a:r>
              <a:rPr lang="en-US" dirty="0" smtClean="0"/>
              <a:t>post treatment </a:t>
            </a:r>
            <a:r>
              <a:rPr lang="en-US" dirty="0"/>
              <a:t>disease </a:t>
            </a:r>
            <a:r>
              <a:rPr lang="en-US" dirty="0" smtClean="0"/>
              <a:t>progression</a:t>
            </a:r>
            <a:r>
              <a:rPr lang="en-US" dirty="0"/>
              <a:t>, and it can change along the way because it depends on the state of the patient at the time of examination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In essence, </a:t>
            </a:r>
            <a:r>
              <a:rPr lang="en-US" dirty="0" smtClean="0"/>
              <a:t>grading is </a:t>
            </a:r>
            <a:r>
              <a:rPr lang="en-US" dirty="0"/>
              <a:t>this dimension of the new </a:t>
            </a:r>
            <a:r>
              <a:rPr lang="en-US" dirty="0" smtClean="0"/>
              <a:t>classification </a:t>
            </a:r>
            <a:r>
              <a:rPr lang="en-US" dirty="0"/>
              <a:t>enables clinicians to incorporate individual characteristics into the diagnosis and related treatment plans. </a:t>
            </a:r>
          </a:p>
        </p:txBody>
      </p:sp>
    </p:spTree>
    <p:extLst>
      <p:ext uri="{BB962C8B-B14F-4D97-AF65-F5344CB8AC3E}">
        <p14:creationId xmlns:p14="http://schemas.microsoft.com/office/powerpoint/2010/main" val="1465681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percentage of bone loss with respect to the patient’s </a:t>
            </a:r>
            <a:r>
              <a:rPr lang="en-US" dirty="0" smtClean="0"/>
              <a:t>age</a:t>
            </a:r>
          </a:p>
          <a:p>
            <a:r>
              <a:rPr lang="en-US" dirty="0"/>
              <a:t>smoking and </a:t>
            </a:r>
            <a:r>
              <a:rPr lang="en-US" dirty="0" smtClean="0"/>
              <a:t>diabetes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60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310"/>
            <a:ext cx="10515599" cy="4336472"/>
          </a:xfrm>
        </p:spPr>
      </p:pic>
    </p:spTree>
    <p:extLst>
      <p:ext uri="{BB962C8B-B14F-4D97-AF65-F5344CB8AC3E}">
        <p14:creationId xmlns:p14="http://schemas.microsoft.com/office/powerpoint/2010/main" val="2923718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Periodontal Manifestations of Systemic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</a:t>
            </a:r>
            <a:r>
              <a:rPr lang="en-US" b="1" dirty="0"/>
              <a:t>hematologic</a:t>
            </a:r>
            <a:r>
              <a:rPr lang="en-US" dirty="0"/>
              <a:t> and </a:t>
            </a:r>
            <a:r>
              <a:rPr lang="en-US" b="1" dirty="0"/>
              <a:t>genetic </a:t>
            </a:r>
            <a:r>
              <a:rPr lang="en-US" dirty="0"/>
              <a:t>disorders</a:t>
            </a:r>
            <a:r>
              <a:rPr lang="en-US" b="1" dirty="0"/>
              <a:t> </a:t>
            </a:r>
            <a:r>
              <a:rPr lang="en-US" dirty="0"/>
              <a:t>have been associated with the development of </a:t>
            </a:r>
            <a:r>
              <a:rPr lang="en-US" b="1" dirty="0"/>
              <a:t>periodontitis</a:t>
            </a:r>
            <a:r>
              <a:rPr lang="en-US" dirty="0"/>
              <a:t> in </a:t>
            </a:r>
            <a:r>
              <a:rPr lang="en-US" dirty="0" smtClean="0"/>
              <a:t>affected individuals.</a:t>
            </a:r>
          </a:p>
          <a:p>
            <a:pPr algn="just"/>
            <a:r>
              <a:rPr lang="en-US" b="1" dirty="0"/>
              <a:t>periodontitis</a:t>
            </a:r>
            <a:r>
              <a:rPr lang="en-US" dirty="0"/>
              <a:t> occurs as a </a:t>
            </a:r>
            <a:r>
              <a:rPr lang="en-US" b="1" dirty="0"/>
              <a:t>manifestation of these systemic diseases </a:t>
            </a:r>
            <a:r>
              <a:rPr lang="en-US" dirty="0"/>
              <a:t>when the </a:t>
            </a:r>
            <a:r>
              <a:rPr lang="en-US" b="1" dirty="0" smtClean="0"/>
              <a:t>underlying </a:t>
            </a:r>
            <a:r>
              <a:rPr lang="en-US" b="1" dirty="0"/>
              <a:t>disease </a:t>
            </a:r>
            <a:r>
              <a:rPr lang="en-US" dirty="0"/>
              <a:t>is the major predisposing factor and the </a:t>
            </a:r>
            <a:r>
              <a:rPr lang="en-US" b="1" dirty="0"/>
              <a:t>local factors </a:t>
            </a:r>
            <a:r>
              <a:rPr lang="en-US" dirty="0"/>
              <a:t>(e.g., large quantities of plaque and calculus) </a:t>
            </a:r>
            <a:r>
              <a:rPr lang="en-US" b="1" dirty="0"/>
              <a:t>are not clearly evident</a:t>
            </a:r>
            <a:r>
              <a:rPr lang="en-US" dirty="0"/>
              <a:t> or their presence alone does not justify the severity or progression of disease. </a:t>
            </a:r>
          </a:p>
        </p:txBody>
      </p:sp>
    </p:spTree>
    <p:extLst>
      <p:ext uri="{BB962C8B-B14F-4D97-AF65-F5344CB8AC3E}">
        <p14:creationId xmlns:p14="http://schemas.microsoft.com/office/powerpoint/2010/main" val="3821149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Papillon</a:t>
            </a:r>
            <a:r>
              <a:rPr lang="en-US" dirty="0" smtClean="0"/>
              <a:t> </a:t>
            </a:r>
            <a:r>
              <a:rPr lang="en-US" dirty="0" err="1" smtClean="0"/>
              <a:t>Lefèvre</a:t>
            </a:r>
            <a:r>
              <a:rPr lang="en-US" dirty="0" smtClean="0"/>
              <a:t> </a:t>
            </a:r>
            <a:r>
              <a:rPr lang="en-US" dirty="0"/>
              <a:t>syndrome (</a:t>
            </a:r>
            <a:r>
              <a:rPr lang="en-US" dirty="0" smtClean="0"/>
              <a:t>PLS)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severe periodontitis as one of its </a:t>
            </a:r>
            <a:r>
              <a:rPr lang="en-US" dirty="0" smtClean="0"/>
              <a:t>manifestations</a:t>
            </a:r>
          </a:p>
          <a:p>
            <a:r>
              <a:rPr lang="en-US" b="1" dirty="0"/>
              <a:t>PLS</a:t>
            </a:r>
            <a:r>
              <a:rPr lang="en-US" dirty="0"/>
              <a:t> is an </a:t>
            </a:r>
            <a:r>
              <a:rPr lang="en-US" dirty="0" smtClean="0"/>
              <a:t>autosomal recessive </a:t>
            </a:r>
            <a:r>
              <a:rPr lang="en-US" dirty="0"/>
              <a:t>disorder caused by mutations in the </a:t>
            </a:r>
            <a:r>
              <a:rPr lang="en-US" b="1" dirty="0" err="1" smtClean="0"/>
              <a:t>cathepsin</a:t>
            </a:r>
            <a:r>
              <a:rPr lang="en-US" b="1" dirty="0" smtClean="0"/>
              <a:t> </a:t>
            </a:r>
            <a:r>
              <a:rPr lang="en-US" b="1" dirty="0"/>
              <a:t>C </a:t>
            </a:r>
            <a:r>
              <a:rPr lang="en-US" dirty="0" smtClean="0"/>
              <a:t>gene </a:t>
            </a:r>
            <a:r>
              <a:rPr lang="en-US" dirty="0"/>
              <a:t>located on chromosome </a:t>
            </a:r>
            <a:r>
              <a:rPr lang="en-US" dirty="0" smtClean="0"/>
              <a:t>11q14</a:t>
            </a:r>
          </a:p>
          <a:p>
            <a:r>
              <a:rPr lang="en-US" dirty="0"/>
              <a:t>The clinical </a:t>
            </a:r>
            <a:r>
              <a:rPr lang="en-US" dirty="0" smtClean="0"/>
              <a:t>manifestations </a:t>
            </a:r>
            <a:r>
              <a:rPr lang="en-US" dirty="0"/>
              <a:t>of the syndrome include severe periodontitis with rapid destruction and </a:t>
            </a:r>
            <a:r>
              <a:rPr lang="en-US" dirty="0" smtClean="0"/>
              <a:t>diffuse </a:t>
            </a:r>
            <a:r>
              <a:rPr lang="en-US" dirty="0"/>
              <a:t>keratoderma on the palms, soles, knees, </a:t>
            </a:r>
            <a:r>
              <a:rPr lang="en-US" dirty="0" smtClean="0"/>
              <a:t>or </a:t>
            </a:r>
            <a:r>
              <a:rPr lang="en-US" dirty="0"/>
              <a:t>all </a:t>
            </a:r>
            <a:r>
              <a:rPr lang="en-US" dirty="0" smtClean="0"/>
              <a:t>three.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310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Periodontal Health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6035"/>
            <a:ext cx="10383982" cy="3442447"/>
          </a:xfrm>
        </p:spPr>
      </p:pic>
    </p:spTree>
    <p:extLst>
      <p:ext uri="{BB962C8B-B14F-4D97-AF65-F5344CB8AC3E}">
        <p14:creationId xmlns:p14="http://schemas.microsoft.com/office/powerpoint/2010/main" val="41263673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Impaired neutrophil function </a:t>
            </a:r>
            <a:r>
              <a:rPr lang="en-US" dirty="0"/>
              <a:t>is considered to be the </a:t>
            </a:r>
            <a:r>
              <a:rPr lang="en-US" b="1" dirty="0"/>
              <a:t>primary cause </a:t>
            </a:r>
            <a:r>
              <a:rPr lang="en-US" dirty="0"/>
              <a:t>of PLS and eventually results in the deregulation of the </a:t>
            </a:r>
            <a:r>
              <a:rPr lang="en-US" dirty="0" err="1"/>
              <a:t>polymorphonuclear</a:t>
            </a:r>
            <a:r>
              <a:rPr lang="en-US" dirty="0"/>
              <a:t> </a:t>
            </a:r>
            <a:r>
              <a:rPr lang="en-US" dirty="0" smtClean="0"/>
              <a:t>leukocyte </a:t>
            </a:r>
            <a:r>
              <a:rPr lang="en-US" dirty="0"/>
              <a:t>response to microbial </a:t>
            </a:r>
            <a:r>
              <a:rPr lang="en-US" dirty="0" smtClean="0"/>
              <a:t>infection.</a:t>
            </a:r>
          </a:p>
          <a:p>
            <a:pPr algn="just"/>
            <a:r>
              <a:rPr lang="en-US" dirty="0" err="1"/>
              <a:t>Aggregatibacter</a:t>
            </a:r>
            <a:r>
              <a:rPr lang="en-US" dirty="0"/>
              <a:t> </a:t>
            </a:r>
            <a:r>
              <a:rPr lang="en-US" dirty="0" err="1"/>
              <a:t>acti</a:t>
            </a:r>
            <a:r>
              <a:rPr lang="en-US" dirty="0"/>
              <a:t> </a:t>
            </a:r>
            <a:r>
              <a:rPr lang="en-US" dirty="0" err="1"/>
              <a:t>nomycetemcomitans</a:t>
            </a:r>
            <a:r>
              <a:rPr lang="en-US" dirty="0"/>
              <a:t> (Aa), </a:t>
            </a:r>
            <a:r>
              <a:rPr lang="en-US" dirty="0" err="1"/>
              <a:t>Porphyromonas</a:t>
            </a:r>
            <a:r>
              <a:rPr lang="en-US" dirty="0"/>
              <a:t> </a:t>
            </a:r>
            <a:r>
              <a:rPr lang="en-US" dirty="0" err="1"/>
              <a:t>gingivalis</a:t>
            </a:r>
            <a:r>
              <a:rPr lang="en-US" dirty="0"/>
              <a:t>, </a:t>
            </a:r>
            <a:r>
              <a:rPr lang="en-US" dirty="0" err="1"/>
              <a:t>Tannerella</a:t>
            </a:r>
            <a:r>
              <a:rPr lang="en-US" dirty="0"/>
              <a:t> forsythia, </a:t>
            </a:r>
            <a:r>
              <a:rPr lang="en-US" dirty="0" err="1"/>
              <a:t>Fusobacterium</a:t>
            </a:r>
            <a:r>
              <a:rPr lang="en-US" dirty="0"/>
              <a:t> </a:t>
            </a:r>
            <a:r>
              <a:rPr lang="en-US" dirty="0" err="1"/>
              <a:t>nucleatum</a:t>
            </a:r>
            <a:r>
              <a:rPr lang="en-US" dirty="0"/>
              <a:t>, and </a:t>
            </a:r>
            <a:r>
              <a:rPr lang="en-US" dirty="0" err="1"/>
              <a:t>Prevotella</a:t>
            </a:r>
            <a:r>
              <a:rPr lang="en-US" dirty="0"/>
              <a:t> </a:t>
            </a:r>
            <a:r>
              <a:rPr lang="en-US" dirty="0" smtClean="0"/>
              <a:t>intermedia</a:t>
            </a:r>
          </a:p>
          <a:p>
            <a:pPr algn="just"/>
            <a:r>
              <a:rPr lang="en-US" dirty="0"/>
              <a:t>Serum </a:t>
            </a:r>
            <a:r>
              <a:rPr lang="en-US" b="1" dirty="0"/>
              <a:t>immunoglobulin G </a:t>
            </a:r>
            <a:r>
              <a:rPr lang="en-US" dirty="0"/>
              <a:t>titers against </a:t>
            </a:r>
            <a:r>
              <a:rPr lang="en-US" b="1" dirty="0"/>
              <a:t>Aa</a:t>
            </a:r>
            <a:r>
              <a:rPr lang="en-US" dirty="0"/>
              <a:t> are typically elevated in individuals with PLS, thereby implicating </a:t>
            </a:r>
            <a:r>
              <a:rPr lang="en-US" b="1" dirty="0"/>
              <a:t>Aa</a:t>
            </a:r>
            <a:r>
              <a:rPr lang="en-US" dirty="0"/>
              <a:t> as a </a:t>
            </a:r>
            <a:r>
              <a:rPr lang="en-US" dirty="0" smtClean="0"/>
              <a:t>significant </a:t>
            </a:r>
            <a:r>
              <a:rPr lang="en-US" b="1" dirty="0" smtClean="0"/>
              <a:t>causative </a:t>
            </a:r>
            <a:r>
              <a:rPr lang="en-US" b="1" dirty="0"/>
              <a:t>factor</a:t>
            </a:r>
          </a:p>
        </p:txBody>
      </p:sp>
    </p:spTree>
    <p:extLst>
      <p:ext uri="{BB962C8B-B14F-4D97-AF65-F5344CB8AC3E}">
        <p14:creationId xmlns:p14="http://schemas.microsoft.com/office/powerpoint/2010/main" val="3805334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65125"/>
            <a:ext cx="5094514" cy="48495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2103120"/>
            <a:ext cx="5856513" cy="44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0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hyperkeratosis, </a:t>
            </a:r>
            <a:r>
              <a:rPr lang="en-US" dirty="0" smtClean="0"/>
              <a:t>the </a:t>
            </a:r>
            <a:r>
              <a:rPr lang="en-US" b="1" dirty="0"/>
              <a:t>loss</a:t>
            </a:r>
            <a:r>
              <a:rPr lang="en-US" dirty="0"/>
              <a:t> of primary and permanent </a:t>
            </a:r>
            <a:r>
              <a:rPr lang="en-US" dirty="0" smtClean="0"/>
              <a:t>teeth, autosomal recessive </a:t>
            </a:r>
            <a:r>
              <a:rPr lang="en-US" dirty="0"/>
              <a:t>pattern of inheritance as being </a:t>
            </a:r>
            <a:r>
              <a:rPr lang="en-US" b="1" dirty="0"/>
              <a:t>essential </a:t>
            </a:r>
            <a:r>
              <a:rPr lang="en-US" b="1" dirty="0" smtClean="0"/>
              <a:t>criteria </a:t>
            </a:r>
            <a:r>
              <a:rPr lang="en-US" dirty="0"/>
              <a:t>to verify a diagnosis of </a:t>
            </a:r>
            <a:r>
              <a:rPr lang="en-US" dirty="0" smtClean="0"/>
              <a:t>PLS</a:t>
            </a:r>
          </a:p>
          <a:p>
            <a:r>
              <a:rPr lang="en-US" dirty="0" smtClean="0"/>
              <a:t> </a:t>
            </a:r>
            <a:r>
              <a:rPr lang="en-US" b="1" dirty="0"/>
              <a:t>Secondary manifestations </a:t>
            </a:r>
            <a:r>
              <a:rPr lang="en-US" dirty="0"/>
              <a:t>of PLS may include ectopic intracranial </a:t>
            </a:r>
            <a:r>
              <a:rPr lang="en-US" dirty="0" smtClean="0"/>
              <a:t>calcifications </a:t>
            </a:r>
            <a:r>
              <a:rPr lang="en-US" dirty="0"/>
              <a:t>and increased susceptibility to infections, including pyogenic liver abscesses that can be fatal</a:t>
            </a:r>
          </a:p>
        </p:txBody>
      </p:sp>
    </p:spTree>
    <p:extLst>
      <p:ext uri="{BB962C8B-B14F-4D97-AF65-F5344CB8AC3E}">
        <p14:creationId xmlns:p14="http://schemas.microsoft.com/office/powerpoint/2010/main" val="2774513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PLS clinically </a:t>
            </a:r>
            <a:r>
              <a:rPr lang="en-US" dirty="0" smtClean="0"/>
              <a:t>affects </a:t>
            </a:r>
            <a:r>
              <a:rPr lang="en-US" dirty="0"/>
              <a:t>both the </a:t>
            </a:r>
            <a:r>
              <a:rPr lang="en-US" b="1" dirty="0"/>
              <a:t>primary</a:t>
            </a:r>
            <a:r>
              <a:rPr lang="en-US" dirty="0"/>
              <a:t> and </a:t>
            </a:r>
            <a:r>
              <a:rPr lang="en-US" b="1" dirty="0"/>
              <a:t>permanent</a:t>
            </a:r>
            <a:r>
              <a:rPr lang="en-US" dirty="0"/>
              <a:t> dentition. </a:t>
            </a:r>
            <a:endParaRPr lang="en-US" dirty="0" smtClean="0"/>
          </a:p>
          <a:p>
            <a:pPr algn="just"/>
            <a:r>
              <a:rPr lang="en-US" dirty="0" smtClean="0"/>
              <a:t>Signs </a:t>
            </a:r>
            <a:r>
              <a:rPr lang="en-US" dirty="0"/>
              <a:t>of palmoplantar keratoderma usually appear simultaneously with the eruption of the </a:t>
            </a:r>
            <a:r>
              <a:rPr lang="en-US" dirty="0" smtClean="0"/>
              <a:t>first </a:t>
            </a:r>
            <a:r>
              <a:rPr lang="en-US" dirty="0"/>
              <a:t>primary teeth (i.e., 5 to 6 months of age), but they may appear as early as the age of 1 month. </a:t>
            </a:r>
            <a:endParaRPr lang="en-US" dirty="0" smtClean="0"/>
          </a:p>
          <a:p>
            <a:pPr algn="just"/>
            <a:r>
              <a:rPr lang="en-US" dirty="0" smtClean="0"/>
              <a:t>By </a:t>
            </a:r>
            <a:r>
              <a:rPr lang="en-US" dirty="0"/>
              <a:t>the ages of 4 to 5 years, the primary teeth have typically exfoliated or been extracted as a result of severe periodontal destruction. </a:t>
            </a:r>
            <a:endParaRPr lang="en-US" dirty="0" smtClean="0"/>
          </a:p>
          <a:p>
            <a:pPr algn="just"/>
            <a:r>
              <a:rPr lang="en-US" dirty="0" smtClean="0"/>
              <a:t>Subsequently</a:t>
            </a:r>
            <a:r>
              <a:rPr lang="en-US" dirty="0"/>
              <a:t>, an edentulous phase occurs during which a reduction in the oral microbial load is noted and gingival health is restored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After the eruption of the permanent dentition, a similar cycle of severe </a:t>
            </a:r>
            <a:r>
              <a:rPr lang="en-US" dirty="0" smtClean="0"/>
              <a:t>periodontal inflammation </a:t>
            </a:r>
            <a:r>
              <a:rPr lang="en-US" dirty="0"/>
              <a:t>is repeated that generally does not respond to conventional periodontal therapy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An increase in tooth mobility and periodontal abscesses is frequently observed shortly after the eruption of the permanent teeth.</a:t>
            </a:r>
          </a:p>
        </p:txBody>
      </p:sp>
    </p:spTree>
    <p:extLst>
      <p:ext uri="{BB962C8B-B14F-4D97-AF65-F5344CB8AC3E}">
        <p14:creationId xmlns:p14="http://schemas.microsoft.com/office/powerpoint/2010/main" val="888365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successful treatment of periodontitis among individuals with PLS requires the eradication of </a:t>
            </a:r>
            <a:r>
              <a:rPr lang="en-US" dirty="0" smtClean="0"/>
              <a:t>Aa.</a:t>
            </a:r>
          </a:p>
          <a:p>
            <a:pPr algn="just"/>
            <a:r>
              <a:rPr lang="en-US" b="1" dirty="0" smtClean="0"/>
              <a:t>Treatment</a:t>
            </a:r>
            <a:r>
              <a:rPr lang="en-US" dirty="0" smtClean="0"/>
              <a:t> </a:t>
            </a:r>
            <a:r>
              <a:rPr lang="en-US" dirty="0"/>
              <a:t>of the primary dentition includes frequent prophylaxis appointments to ensure that the patient maintains adequate </a:t>
            </a:r>
            <a:r>
              <a:rPr lang="en-US" dirty="0" smtClean="0"/>
              <a:t>masticatory function </a:t>
            </a:r>
            <a:r>
              <a:rPr lang="en-US" dirty="0"/>
              <a:t>and nutrition during early </a:t>
            </a:r>
            <a:r>
              <a:rPr lang="en-US" dirty="0" smtClean="0"/>
              <a:t>childhood.</a:t>
            </a:r>
          </a:p>
          <a:p>
            <a:pPr algn="just"/>
            <a:r>
              <a:rPr lang="en-US" dirty="0"/>
              <a:t>To create a healthy environment for the permanent teeth to erupt into, it has been advocated that a course of </a:t>
            </a:r>
            <a:r>
              <a:rPr lang="en-US" b="1" dirty="0"/>
              <a:t>antibiotics</a:t>
            </a:r>
            <a:r>
              <a:rPr lang="en-US" dirty="0"/>
              <a:t> </a:t>
            </a:r>
            <a:r>
              <a:rPr lang="en-US" dirty="0" smtClean="0"/>
              <a:t>effective </a:t>
            </a:r>
            <a:r>
              <a:rPr lang="en-US" dirty="0"/>
              <a:t>against Aa be systemically administered along with the extraction of all primary teeth 6 to 12 months before the eruption of the </a:t>
            </a:r>
            <a:r>
              <a:rPr lang="en-US" dirty="0" smtClean="0"/>
              <a:t>first </a:t>
            </a:r>
            <a:r>
              <a:rPr lang="en-US" dirty="0"/>
              <a:t>permanent tooth</a:t>
            </a:r>
          </a:p>
        </p:txBody>
      </p:sp>
    </p:spTree>
    <p:extLst>
      <p:ext uri="{BB962C8B-B14F-4D97-AF65-F5344CB8AC3E}">
        <p14:creationId xmlns:p14="http://schemas.microsoft.com/office/powerpoint/2010/main" val="2011617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combination of </a:t>
            </a:r>
            <a:r>
              <a:rPr lang="en-US" b="1" dirty="0"/>
              <a:t>trimethoprim and sulfamethoxazole </a:t>
            </a:r>
            <a:r>
              <a:rPr lang="en-US" dirty="0"/>
              <a:t>(i.e., </a:t>
            </a:r>
            <a:r>
              <a:rPr lang="en-US" dirty="0" err="1"/>
              <a:t>cotrimoxazole</a:t>
            </a:r>
            <a:r>
              <a:rPr lang="en-US" dirty="0"/>
              <a:t>) has also been shown to be </a:t>
            </a:r>
            <a:r>
              <a:rPr lang="en-US" dirty="0" smtClean="0"/>
              <a:t>effective </a:t>
            </a:r>
            <a:r>
              <a:rPr lang="en-US" dirty="0"/>
              <a:t>against Aa and to lead to a </a:t>
            </a:r>
            <a:r>
              <a:rPr lang="en-US" dirty="0" smtClean="0"/>
              <a:t>significant </a:t>
            </a:r>
            <a:r>
              <a:rPr lang="en-US" dirty="0"/>
              <a:t>improvement in neutrophilic function against </a:t>
            </a:r>
            <a:r>
              <a:rPr lang="en-US" dirty="0" smtClean="0"/>
              <a:t>Aa. 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stringent periodontal maintenance schedule is of utmost importance to </a:t>
            </a:r>
            <a:r>
              <a:rPr lang="en-US" dirty="0" smtClean="0"/>
              <a:t>efficaciously </a:t>
            </a:r>
            <a:r>
              <a:rPr lang="en-US" dirty="0"/>
              <a:t>monitor the patient’s oral hygiene and to be </a:t>
            </a:r>
            <a:r>
              <a:rPr lang="en-US" dirty="0" smtClean="0"/>
              <a:t>able </a:t>
            </a:r>
            <a:r>
              <a:rPr lang="en-US" dirty="0"/>
              <a:t>to intercede promptly if signs of </a:t>
            </a:r>
            <a:r>
              <a:rPr lang="en-US" dirty="0" smtClean="0"/>
              <a:t>inflammation </a:t>
            </a:r>
            <a:r>
              <a:rPr lang="en-US" dirty="0"/>
              <a:t>reoccur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err="1" smtClean="0"/>
              <a:t>Retinoids</a:t>
            </a:r>
            <a:r>
              <a:rPr lang="en-US" dirty="0" smtClean="0"/>
              <a:t>, </a:t>
            </a:r>
            <a:r>
              <a:rPr lang="en-US" dirty="0"/>
              <a:t>which are synthetic analogues of vitamin A, a treatment modality against PLS skin manifestations, have also been considered as immunomodulatory adjuncts for the treatment of PLS-associated periodontitis.</a:t>
            </a:r>
          </a:p>
        </p:txBody>
      </p:sp>
    </p:spTree>
    <p:extLst>
      <p:ext uri="{BB962C8B-B14F-4D97-AF65-F5344CB8AC3E}">
        <p14:creationId xmlns:p14="http://schemas.microsoft.com/office/powerpoint/2010/main" val="13330065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squamous cell carcinoma</a:t>
            </a:r>
            <a:r>
              <a:rPr lang="en-US" dirty="0"/>
              <a:t>, and other disorders, such as </a:t>
            </a:r>
            <a:r>
              <a:rPr lang="en-US" b="1" dirty="0"/>
              <a:t>Langerhans cell </a:t>
            </a:r>
            <a:r>
              <a:rPr lang="en-US" b="1" dirty="0" err="1"/>
              <a:t>histiocytosis</a:t>
            </a:r>
            <a:r>
              <a:rPr lang="en-US" dirty="0"/>
              <a:t> that can lead to periodontal </a:t>
            </a:r>
            <a:r>
              <a:rPr lang="en-US" b="1" dirty="0"/>
              <a:t>bone loss</a:t>
            </a:r>
            <a:r>
              <a:rPr lang="en-US" dirty="0"/>
              <a:t>, independent of local </a:t>
            </a:r>
            <a:r>
              <a:rPr lang="en-US" dirty="0" smtClean="0"/>
              <a:t>factors.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861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4" y="1027906"/>
            <a:ext cx="6048102" cy="5146766"/>
          </a:xfrm>
        </p:spPr>
      </p:pic>
    </p:spTree>
    <p:extLst>
      <p:ext uri="{BB962C8B-B14F-4D97-AF65-F5344CB8AC3E}">
        <p14:creationId xmlns:p14="http://schemas.microsoft.com/office/powerpoint/2010/main" val="2506884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Necrotizing Periodontal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clinical characteristics of </a:t>
            </a:r>
            <a:r>
              <a:rPr lang="en-US" b="1" dirty="0"/>
              <a:t>necrotizing periodontal diseases </a:t>
            </a:r>
            <a:r>
              <a:rPr lang="en-US" dirty="0"/>
              <a:t>(NPD) may include </a:t>
            </a:r>
            <a:r>
              <a:rPr lang="en-US" dirty="0" smtClean="0"/>
              <a:t>ulcerated </a:t>
            </a:r>
            <a:r>
              <a:rPr lang="en-US" dirty="0"/>
              <a:t>and necrotic </a:t>
            </a:r>
            <a:r>
              <a:rPr lang="en-US" b="1" dirty="0"/>
              <a:t>papillary and marginal gingiva</a:t>
            </a:r>
            <a:r>
              <a:rPr lang="en-US" dirty="0"/>
              <a:t> that is covered by a yellowish white or grayish slough or </a:t>
            </a:r>
            <a:r>
              <a:rPr lang="en-US" dirty="0" err="1"/>
              <a:t>pseudomembrane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b="1" dirty="0" smtClean="0"/>
              <a:t>blunting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cratering</a:t>
            </a:r>
            <a:r>
              <a:rPr lang="en-US" dirty="0"/>
              <a:t> of the </a:t>
            </a:r>
            <a:r>
              <a:rPr lang="en-US" b="1" dirty="0"/>
              <a:t>papillae</a:t>
            </a:r>
            <a:r>
              <a:rPr lang="en-US" dirty="0"/>
              <a:t>, </a:t>
            </a:r>
            <a:r>
              <a:rPr lang="en-US" b="1" dirty="0"/>
              <a:t>bleeding on provocation </a:t>
            </a:r>
            <a:r>
              <a:rPr lang="en-US" dirty="0"/>
              <a:t>or spontaneous </a:t>
            </a:r>
            <a:r>
              <a:rPr lang="en-US" dirty="0" smtClean="0"/>
              <a:t>bleeding</a:t>
            </a:r>
            <a:r>
              <a:rPr lang="en-US" dirty="0"/>
              <a:t>, </a:t>
            </a:r>
            <a:r>
              <a:rPr lang="en-US" b="1" dirty="0"/>
              <a:t>pain</a:t>
            </a:r>
            <a:r>
              <a:rPr lang="en-US" dirty="0"/>
              <a:t>, and </a:t>
            </a:r>
            <a:r>
              <a:rPr lang="en-US" b="1" dirty="0"/>
              <a:t>fetid </a:t>
            </a:r>
            <a:r>
              <a:rPr lang="en-US" b="1" dirty="0" smtClean="0"/>
              <a:t>breath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Similar to periodontal abscess, NPD also belong to </a:t>
            </a:r>
            <a:r>
              <a:rPr lang="en-US" b="1" dirty="0"/>
              <a:t>acute</a:t>
            </a:r>
            <a:r>
              <a:rPr lang="en-US" dirty="0"/>
              <a:t> periodontal </a:t>
            </a:r>
            <a:r>
              <a:rPr lang="en-US" dirty="0" smtClean="0"/>
              <a:t>lesions</a:t>
            </a:r>
          </a:p>
          <a:p>
            <a:pPr algn="just"/>
            <a:r>
              <a:rPr lang="en-US" dirty="0"/>
              <a:t>NPDs may be </a:t>
            </a:r>
            <a:r>
              <a:rPr lang="en-US" dirty="0" smtClean="0"/>
              <a:t>accompanied </a:t>
            </a:r>
            <a:r>
              <a:rPr lang="en-US" dirty="0"/>
              <a:t>by </a:t>
            </a:r>
            <a:r>
              <a:rPr lang="en-US" b="1" dirty="0"/>
              <a:t>fever, malaise, </a:t>
            </a:r>
            <a:r>
              <a:rPr lang="en-US" dirty="0"/>
              <a:t>and</a:t>
            </a:r>
            <a:r>
              <a:rPr lang="en-US" b="1" dirty="0"/>
              <a:t> lymphadenopathy</a:t>
            </a:r>
            <a:r>
              <a:rPr lang="en-US" dirty="0"/>
              <a:t>, although these characteristics </a:t>
            </a:r>
            <a:r>
              <a:rPr lang="en-US" b="1" dirty="0"/>
              <a:t>are not consistent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1524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NPDs are microbial, infectious conditions but a compromised host immune response </a:t>
            </a:r>
            <a:r>
              <a:rPr lang="en-US" dirty="0" smtClean="0"/>
              <a:t>can </a:t>
            </a:r>
            <a:r>
              <a:rPr lang="en-US" dirty="0"/>
              <a:t>make the condition worse. </a:t>
            </a:r>
            <a:endParaRPr lang="en-US" dirty="0" smtClean="0"/>
          </a:p>
          <a:p>
            <a:r>
              <a:rPr lang="en-US" dirty="0"/>
              <a:t>Three forms of NPD have been described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b="1" dirty="0"/>
              <a:t>necrotizing gingivitis </a:t>
            </a:r>
            <a:r>
              <a:rPr lang="en-US" dirty="0"/>
              <a:t>(NG</a:t>
            </a:r>
            <a:r>
              <a:rPr lang="en-US" dirty="0" smtClean="0"/>
              <a:t>), </a:t>
            </a:r>
            <a:r>
              <a:rPr lang="en-US" b="1" dirty="0"/>
              <a:t>necrotizing periodontitis </a:t>
            </a:r>
            <a:r>
              <a:rPr lang="en-US" dirty="0"/>
              <a:t>(NP</a:t>
            </a:r>
            <a:r>
              <a:rPr lang="en-US" dirty="0" smtClean="0"/>
              <a:t>), </a:t>
            </a:r>
            <a:r>
              <a:rPr lang="en-US" dirty="0"/>
              <a:t>and </a:t>
            </a:r>
            <a:r>
              <a:rPr lang="en-US" b="1" dirty="0"/>
              <a:t>necrotizing stomatitis </a:t>
            </a:r>
            <a:r>
              <a:rPr lang="en-US" dirty="0"/>
              <a:t>(</a:t>
            </a:r>
            <a:r>
              <a:rPr lang="en-US" dirty="0" smtClean="0"/>
              <a:t>NS)</a:t>
            </a:r>
          </a:p>
          <a:p>
            <a:r>
              <a:rPr lang="en-US" dirty="0"/>
              <a:t>the major </a:t>
            </a:r>
            <a:r>
              <a:rPr lang="en-US" dirty="0" smtClean="0"/>
              <a:t>difference </a:t>
            </a:r>
            <a:r>
              <a:rPr lang="en-US" dirty="0"/>
              <a:t>between NG and NP is that there is </a:t>
            </a:r>
            <a:r>
              <a:rPr lang="en-US" b="1" dirty="0"/>
              <a:t>no rapid bone loss </a:t>
            </a:r>
            <a:r>
              <a:rPr lang="en-US" dirty="0" smtClean="0"/>
              <a:t>in 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0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9" y="0"/>
            <a:ext cx="10515600" cy="1325563"/>
          </a:xfrm>
        </p:spPr>
        <p:txBody>
          <a:bodyPr/>
          <a:lstStyle/>
          <a:p>
            <a:r>
              <a:rPr lang="en-US" b="1" dirty="0"/>
              <a:t>Gingival Diseases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9" y="1116107"/>
            <a:ext cx="11156576" cy="5741894"/>
          </a:xfrm>
        </p:spPr>
      </p:pic>
    </p:spTree>
    <p:extLst>
      <p:ext uri="{BB962C8B-B14F-4D97-AF65-F5344CB8AC3E}">
        <p14:creationId xmlns:p14="http://schemas.microsoft.com/office/powerpoint/2010/main" val="2077556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defining </a:t>
            </a:r>
            <a:r>
              <a:rPr lang="en-US" dirty="0"/>
              <a:t>characteristics of NG are its </a:t>
            </a:r>
            <a:r>
              <a:rPr lang="en-US" b="1" dirty="0"/>
              <a:t>bacterial cause</a:t>
            </a:r>
            <a:r>
              <a:rPr lang="en-US" dirty="0"/>
              <a:t>, </a:t>
            </a:r>
            <a:r>
              <a:rPr lang="en-US" b="1" dirty="0"/>
              <a:t>necrotic lesion</a:t>
            </a:r>
            <a:r>
              <a:rPr lang="en-US" dirty="0"/>
              <a:t>, and </a:t>
            </a:r>
            <a:r>
              <a:rPr lang="en-US" b="1" dirty="0"/>
              <a:t>predisposing factors</a:t>
            </a:r>
            <a:r>
              <a:rPr lang="en-US" dirty="0"/>
              <a:t>, such as psychological stress, </a:t>
            </a:r>
            <a:r>
              <a:rPr lang="en-US" b="1" dirty="0"/>
              <a:t>smoking</a:t>
            </a:r>
            <a:r>
              <a:rPr lang="en-US" dirty="0"/>
              <a:t>, and </a:t>
            </a:r>
            <a:r>
              <a:rPr lang="en-US" b="1" dirty="0" smtClean="0"/>
              <a:t>immunosuppression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Malnutrition    contributing </a:t>
            </a:r>
            <a:r>
              <a:rPr lang="en-US" dirty="0"/>
              <a:t>factor  </a:t>
            </a:r>
            <a:endParaRPr lang="en-US" dirty="0" smtClean="0"/>
          </a:p>
          <a:p>
            <a:pPr algn="just"/>
            <a:r>
              <a:rPr lang="en-US" dirty="0"/>
              <a:t>NG is usually seen as an </a:t>
            </a:r>
            <a:r>
              <a:rPr lang="en-US" b="1" dirty="0"/>
              <a:t>acute lesion </a:t>
            </a:r>
            <a:r>
              <a:rPr lang="en-US" dirty="0"/>
              <a:t>that responds well to </a:t>
            </a:r>
            <a:r>
              <a:rPr lang="en-US" b="1" dirty="0"/>
              <a:t>antimicrobial therapy </a:t>
            </a:r>
            <a:r>
              <a:rPr lang="en-US" dirty="0"/>
              <a:t>in combination with </a:t>
            </a:r>
            <a:r>
              <a:rPr lang="en-US" b="1" dirty="0"/>
              <a:t>professional plaque </a:t>
            </a:r>
            <a:r>
              <a:rPr lang="en-US" dirty="0"/>
              <a:t>and </a:t>
            </a:r>
            <a:r>
              <a:rPr lang="en-US" b="1" dirty="0" smtClean="0"/>
              <a:t>calculus removal </a:t>
            </a:r>
            <a:r>
              <a:rPr lang="en-US" dirty="0"/>
              <a:t>as well as improved </a:t>
            </a:r>
            <a:r>
              <a:rPr lang="en-US" b="1" dirty="0"/>
              <a:t>oral </a:t>
            </a:r>
            <a:r>
              <a:rPr lang="en-US" b="1" dirty="0" smtClean="0"/>
              <a:t>hygiene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NP </a:t>
            </a:r>
            <a:r>
              <a:rPr lang="en-US" dirty="0" smtClean="0"/>
              <a:t>differs </a:t>
            </a:r>
            <a:r>
              <a:rPr lang="en-US" dirty="0"/>
              <a:t>from NG in that in NP, the loss of clinical </a:t>
            </a:r>
            <a:r>
              <a:rPr lang="en-US" dirty="0" smtClean="0"/>
              <a:t>attachment </a:t>
            </a:r>
            <a:r>
              <a:rPr lang="en-US" dirty="0"/>
              <a:t>and alveolar bone is a consistent feature originating from the </a:t>
            </a:r>
            <a:r>
              <a:rPr lang="en-US" b="1" dirty="0"/>
              <a:t>proximal region</a:t>
            </a:r>
          </a:p>
        </p:txBody>
      </p:sp>
    </p:spTree>
    <p:extLst>
      <p:ext uri="{BB962C8B-B14F-4D97-AF65-F5344CB8AC3E}">
        <p14:creationId xmlns:p14="http://schemas.microsoft.com/office/powerpoint/2010/main" val="40808455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NS</a:t>
            </a:r>
            <a:r>
              <a:rPr lang="en-US" dirty="0" smtClean="0"/>
              <a:t> is </a:t>
            </a:r>
            <a:r>
              <a:rPr lang="en-US" dirty="0"/>
              <a:t>a more severe form of NPDs with soft tissue necrosis extending beyond the </a:t>
            </a:r>
            <a:r>
              <a:rPr lang="en-US" dirty="0" smtClean="0"/>
              <a:t>gingiva </a:t>
            </a:r>
            <a:r>
              <a:rPr lang="en-US" dirty="0"/>
              <a:t>and bone denudation occurring in the area of alveolar mucosa, with potential bony </a:t>
            </a:r>
            <a:r>
              <a:rPr lang="en-US" dirty="0" err="1"/>
              <a:t>sequestrum</a:t>
            </a:r>
            <a:r>
              <a:rPr lang="en-US" dirty="0"/>
              <a:t> formation or </a:t>
            </a:r>
            <a:r>
              <a:rPr lang="en-US" dirty="0" err="1" smtClean="0"/>
              <a:t>osteitis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systemically </a:t>
            </a:r>
            <a:r>
              <a:rPr lang="en-US" dirty="0"/>
              <a:t>compromised </a:t>
            </a:r>
            <a:r>
              <a:rPr lang="en-US" dirty="0" smtClean="0"/>
              <a:t>individuals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746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5584780" cy="56307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7" y="783771"/>
            <a:ext cx="4885508" cy="57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129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Periodontal Conditions: Periodontal Abscesses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</a:t>
            </a:r>
            <a:r>
              <a:rPr lang="en-US" b="1" dirty="0"/>
              <a:t>periodontal abscess </a:t>
            </a:r>
            <a:r>
              <a:rPr lang="en-US" dirty="0"/>
              <a:t>is a localized acute and purulent </a:t>
            </a:r>
            <a:r>
              <a:rPr lang="en-US" dirty="0" smtClean="0"/>
              <a:t>infection </a:t>
            </a:r>
            <a:r>
              <a:rPr lang="en-US" dirty="0"/>
              <a:t>within the </a:t>
            </a:r>
            <a:r>
              <a:rPr lang="en-US" b="1" dirty="0"/>
              <a:t>gingival wall </a:t>
            </a:r>
            <a:r>
              <a:rPr lang="en-US" dirty="0"/>
              <a:t>of the </a:t>
            </a:r>
            <a:r>
              <a:rPr lang="en-US" b="1" dirty="0"/>
              <a:t>periodontal pocket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tissue destruction is </a:t>
            </a:r>
            <a:r>
              <a:rPr lang="en-US" b="1" dirty="0"/>
              <a:t>rapid</a:t>
            </a:r>
            <a:r>
              <a:rPr lang="en-US" dirty="0"/>
              <a:t>, and the infection is associated with risk of systemic dissemination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Periodontal </a:t>
            </a:r>
            <a:r>
              <a:rPr lang="en-US" dirty="0"/>
              <a:t>abscesses are common </a:t>
            </a:r>
            <a:r>
              <a:rPr lang="en-US" dirty="0" smtClean="0"/>
              <a:t>infections </a:t>
            </a:r>
            <a:r>
              <a:rPr lang="en-US" dirty="0"/>
              <a:t>in the oral cavity that require immediate management. These abscesses should be </a:t>
            </a:r>
            <a:r>
              <a:rPr lang="en-US" dirty="0" smtClean="0"/>
              <a:t>classified </a:t>
            </a:r>
            <a:r>
              <a:rPr lang="en-US" dirty="0"/>
              <a:t>according to the etiological factors, including pre-existing deep periodontal pockets, foreign body </a:t>
            </a:r>
            <a:r>
              <a:rPr lang="en-US" dirty="0" smtClean="0"/>
              <a:t>reactions</a:t>
            </a:r>
            <a:r>
              <a:rPr lang="en-US" dirty="0"/>
              <a:t>, overgrowth of opportunistic bacteria, or inadequate </a:t>
            </a:r>
            <a:r>
              <a:rPr lang="en-US" dirty="0" smtClean="0"/>
              <a:t>orthodontic </a:t>
            </a:r>
            <a:r>
              <a:rPr lang="en-US" dirty="0"/>
              <a:t>forces. </a:t>
            </a:r>
            <a:endParaRPr lang="en-US" dirty="0" smtClean="0"/>
          </a:p>
          <a:p>
            <a:pPr algn="just"/>
            <a:r>
              <a:rPr lang="en-US" dirty="0" smtClean="0"/>
              <a:t>Identifying </a:t>
            </a:r>
            <a:r>
              <a:rPr lang="en-US" dirty="0"/>
              <a:t>these etiologic factors can help clinical management.</a:t>
            </a:r>
          </a:p>
        </p:txBody>
      </p:sp>
    </p:spTree>
    <p:extLst>
      <p:ext uri="{BB962C8B-B14F-4D97-AF65-F5344CB8AC3E}">
        <p14:creationId xmlns:p14="http://schemas.microsoft.com/office/powerpoint/2010/main" val="1398848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Endodontic Periodontal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Endodontic-periodontal lesions (</a:t>
            </a:r>
            <a:r>
              <a:rPr lang="en-US" b="1" dirty="0"/>
              <a:t>EPLs</a:t>
            </a:r>
            <a:r>
              <a:rPr lang="en-US" dirty="0"/>
              <a:t>) are clinical conditions present in a tooth with a pathological communication between the </a:t>
            </a:r>
            <a:r>
              <a:rPr lang="en-US" b="1" dirty="0"/>
              <a:t>pulpal and periodontal tissues </a:t>
            </a:r>
            <a:r>
              <a:rPr lang="en-US" dirty="0" smtClean="0"/>
              <a:t>and </a:t>
            </a:r>
            <a:r>
              <a:rPr lang="en-US" dirty="0"/>
              <a:t>can manifest in </a:t>
            </a:r>
            <a:r>
              <a:rPr lang="en-US" b="1" dirty="0"/>
              <a:t>acute</a:t>
            </a:r>
            <a:r>
              <a:rPr lang="en-US" dirty="0"/>
              <a:t> or </a:t>
            </a:r>
            <a:r>
              <a:rPr lang="en-US" b="1" dirty="0" smtClean="0"/>
              <a:t>chronic</a:t>
            </a:r>
            <a:r>
              <a:rPr lang="en-US" dirty="0" smtClean="0"/>
              <a:t> forms.</a:t>
            </a:r>
          </a:p>
          <a:p>
            <a:r>
              <a:rPr lang="en-US" dirty="0"/>
              <a:t>The primary etiological factors include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(1) endodontic and/or periodontal infections; (2) trauma and/or iatrogenic factors (e.g., root fracture or cracking, root/pulp chamber/furcation </a:t>
            </a:r>
            <a:r>
              <a:rPr lang="en-US" dirty="0" smtClean="0"/>
              <a:t>perforation</a:t>
            </a:r>
            <a:r>
              <a:rPr lang="en-US" dirty="0"/>
              <a:t>, external root resorption or pulp necrosis). </a:t>
            </a:r>
          </a:p>
        </p:txBody>
      </p:sp>
    </p:spTree>
    <p:extLst>
      <p:ext uri="{BB962C8B-B14F-4D97-AF65-F5344CB8AC3E}">
        <p14:creationId xmlns:p14="http://schemas.microsoft.com/office/powerpoint/2010/main" val="29761695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happen in </a:t>
            </a:r>
            <a:r>
              <a:rPr lang="en-US" b="1" dirty="0"/>
              <a:t>sequence</a:t>
            </a:r>
            <a:r>
              <a:rPr lang="en-US" dirty="0"/>
              <a:t> or </a:t>
            </a:r>
            <a:r>
              <a:rPr lang="en-US" b="1" dirty="0" smtClean="0"/>
              <a:t>simultaneously</a:t>
            </a:r>
          </a:p>
          <a:p>
            <a:pPr algn="just"/>
            <a:r>
              <a:rPr lang="en-US" dirty="0"/>
              <a:t>EPLs might </a:t>
            </a:r>
            <a:r>
              <a:rPr lang="en-US" dirty="0" smtClean="0"/>
              <a:t>be:</a:t>
            </a:r>
          </a:p>
          <a:p>
            <a:pPr algn="just"/>
            <a:r>
              <a:rPr lang="en-US" dirty="0"/>
              <a:t>triggered </a:t>
            </a:r>
            <a:r>
              <a:rPr lang="en-US" dirty="0" smtClean="0"/>
              <a:t>by </a:t>
            </a:r>
            <a:r>
              <a:rPr lang="en-US" b="1" dirty="0"/>
              <a:t>pulp infection </a:t>
            </a:r>
            <a:r>
              <a:rPr lang="en-US" b="1" dirty="0" smtClean="0"/>
              <a:t>first</a:t>
            </a:r>
            <a:r>
              <a:rPr lang="en-US" dirty="0" smtClean="0"/>
              <a:t> </a:t>
            </a:r>
            <a:r>
              <a:rPr lang="en-US" dirty="0"/>
              <a:t>that then </a:t>
            </a:r>
            <a:r>
              <a:rPr lang="en-US" dirty="0" smtClean="0"/>
              <a:t>affect </a:t>
            </a:r>
            <a:r>
              <a:rPr lang="en-US" dirty="0"/>
              <a:t>the </a:t>
            </a:r>
            <a:r>
              <a:rPr lang="en-US" dirty="0" smtClean="0"/>
              <a:t>periodontium; </a:t>
            </a:r>
          </a:p>
          <a:p>
            <a:pPr algn="just"/>
            <a:r>
              <a:rPr lang="en-US" dirty="0" smtClean="0"/>
              <a:t>triggered </a:t>
            </a:r>
            <a:r>
              <a:rPr lang="en-US" dirty="0"/>
              <a:t>by </a:t>
            </a:r>
            <a:r>
              <a:rPr lang="en-US" b="1" dirty="0" smtClean="0"/>
              <a:t>periodontal </a:t>
            </a:r>
            <a:r>
              <a:rPr lang="en-US" b="1" dirty="0"/>
              <a:t>destruction </a:t>
            </a:r>
            <a:r>
              <a:rPr lang="en-US" dirty="0" smtClean="0"/>
              <a:t>first </a:t>
            </a:r>
            <a:r>
              <a:rPr lang="en-US" dirty="0"/>
              <a:t>which then </a:t>
            </a:r>
            <a:r>
              <a:rPr lang="en-US" dirty="0" smtClean="0"/>
              <a:t>affect </a:t>
            </a:r>
            <a:r>
              <a:rPr lang="en-US" dirty="0"/>
              <a:t>pulp tissues; or </a:t>
            </a:r>
            <a:endParaRPr lang="en-US" dirty="0" smtClean="0"/>
          </a:p>
          <a:p>
            <a:pPr algn="just"/>
            <a:r>
              <a:rPr lang="en-US" dirty="0" smtClean="0"/>
              <a:t>triggered </a:t>
            </a:r>
            <a:r>
              <a:rPr lang="en-US" dirty="0"/>
              <a:t>by </a:t>
            </a:r>
            <a:r>
              <a:rPr lang="en-US" b="1" dirty="0"/>
              <a:t>both pulp and periodontal infections </a:t>
            </a:r>
            <a:r>
              <a:rPr lang="en-US" dirty="0"/>
              <a:t>concomitantly.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somewhat </a:t>
            </a:r>
            <a:r>
              <a:rPr lang="en-US" b="1" dirty="0"/>
              <a:t>uncommon</a:t>
            </a:r>
            <a:r>
              <a:rPr lang="en-US" dirty="0"/>
              <a:t> for periodontal infection to lead to endodontic infection than vice versa.</a:t>
            </a:r>
          </a:p>
        </p:txBody>
      </p:sp>
    </p:spTree>
    <p:extLst>
      <p:ext uri="{BB962C8B-B14F-4D97-AF65-F5344CB8AC3E}">
        <p14:creationId xmlns:p14="http://schemas.microsoft.com/office/powerpoint/2010/main" val="19595517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EPLs </a:t>
            </a:r>
            <a:r>
              <a:rPr lang="en-US" dirty="0"/>
              <a:t>according to the </a:t>
            </a:r>
            <a:r>
              <a:rPr lang="en-US" b="1" dirty="0"/>
              <a:t>extent of periodontal destruction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b="1" dirty="0" smtClean="0"/>
              <a:t>Grade </a:t>
            </a:r>
            <a:r>
              <a:rPr lang="en-US" b="1" dirty="0"/>
              <a:t>1</a:t>
            </a:r>
            <a:r>
              <a:rPr lang="en-US" dirty="0"/>
              <a:t>: narrow deep periodontal pocket in one tooth surface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Grade </a:t>
            </a:r>
            <a:r>
              <a:rPr lang="en-US" b="1" dirty="0"/>
              <a:t>2</a:t>
            </a:r>
            <a:r>
              <a:rPr lang="en-US" dirty="0"/>
              <a:t>: wide deep periodontal pocket in one tooth surface; </a:t>
            </a:r>
            <a:endParaRPr lang="en-US" dirty="0" smtClean="0"/>
          </a:p>
          <a:p>
            <a:r>
              <a:rPr lang="en-US" b="1" dirty="0" smtClean="0"/>
              <a:t>Grade </a:t>
            </a:r>
            <a:r>
              <a:rPr lang="en-US" b="1" dirty="0"/>
              <a:t>3</a:t>
            </a:r>
            <a:r>
              <a:rPr lang="en-US" dirty="0"/>
              <a:t>: deep periodontal pockets in greater than one tooth surface. </a:t>
            </a:r>
            <a:endParaRPr lang="en-US" dirty="0" smtClean="0"/>
          </a:p>
          <a:p>
            <a:r>
              <a:rPr lang="en-US" dirty="0" smtClean="0"/>
              <a:t>Generally</a:t>
            </a:r>
            <a:r>
              <a:rPr lang="en-US" dirty="0"/>
              <a:t>, a tooth with EPL caused by </a:t>
            </a:r>
            <a:r>
              <a:rPr lang="en-US" b="1" dirty="0"/>
              <a:t>root fracture, perforation, or severe periodontal destruction</a:t>
            </a:r>
            <a:r>
              <a:rPr lang="en-US" dirty="0"/>
              <a:t> has the worst prognosis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608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39" y="1553844"/>
            <a:ext cx="6729815" cy="4507321"/>
          </a:xfrm>
        </p:spPr>
      </p:pic>
    </p:spTree>
    <p:extLst>
      <p:ext uri="{BB962C8B-B14F-4D97-AF65-F5344CB8AC3E}">
        <p14:creationId xmlns:p14="http://schemas.microsoft.com/office/powerpoint/2010/main" val="3395625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If </a:t>
            </a:r>
            <a:r>
              <a:rPr lang="en-US" b="1" dirty="0"/>
              <a:t>endodontic infection </a:t>
            </a:r>
            <a:r>
              <a:rPr lang="en-US" dirty="0"/>
              <a:t>is the primary factor, </a:t>
            </a:r>
            <a:r>
              <a:rPr lang="en-US" b="1" dirty="0"/>
              <a:t>root canal therapy </a:t>
            </a:r>
            <a:r>
              <a:rPr lang="en-US" dirty="0"/>
              <a:t>may be the only treatment necessary to restore the periodontal apparatus of the tooth with </a:t>
            </a:r>
            <a:r>
              <a:rPr lang="en-US" b="1" dirty="0"/>
              <a:t>endodontic-periodontal lesions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588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Mucogingival Deformities and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Mucogingival deformity is a generic term used to describe the </a:t>
            </a:r>
            <a:r>
              <a:rPr lang="en-US" dirty="0" smtClean="0"/>
              <a:t>mucogingival </a:t>
            </a:r>
            <a:r>
              <a:rPr lang="en-US" dirty="0"/>
              <a:t>junction and its relationship to the </a:t>
            </a:r>
            <a:r>
              <a:rPr lang="en-US" dirty="0" smtClean="0"/>
              <a:t>gingiva, </a:t>
            </a:r>
            <a:r>
              <a:rPr lang="en-US" dirty="0"/>
              <a:t>the alveolar mucosa, and frenula muscle </a:t>
            </a:r>
            <a:r>
              <a:rPr lang="en-US" dirty="0" smtClean="0"/>
              <a:t>attachments.</a:t>
            </a:r>
          </a:p>
          <a:p>
            <a:pPr algn="just"/>
            <a:r>
              <a:rPr lang="en-US" dirty="0"/>
              <a:t>A mucogingival deformity is a </a:t>
            </a:r>
            <a:r>
              <a:rPr lang="en-US" dirty="0" smtClean="0"/>
              <a:t>significant </a:t>
            </a:r>
            <a:r>
              <a:rPr lang="en-US" dirty="0"/>
              <a:t>departure from the normal shape of the gingiva and the alveolar mucosa, and it may involve the underlying alveolar bone.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4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7" y="365124"/>
            <a:ext cx="8027894" cy="6385299"/>
          </a:xfrm>
        </p:spPr>
      </p:pic>
    </p:spTree>
    <p:extLst>
      <p:ext uri="{BB962C8B-B14F-4D97-AF65-F5344CB8AC3E}">
        <p14:creationId xmlns:p14="http://schemas.microsoft.com/office/powerpoint/2010/main" val="38801782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90688"/>
            <a:ext cx="8765178" cy="2872312"/>
          </a:xfrm>
        </p:spPr>
      </p:pic>
    </p:spTree>
    <p:extLst>
      <p:ext uri="{BB962C8B-B14F-4D97-AF65-F5344CB8AC3E}">
        <p14:creationId xmlns:p14="http://schemas.microsoft.com/office/powerpoint/2010/main" val="30244702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Occlusal Trauma and Traumatic Occlusal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Traumatic occlusal force is </a:t>
            </a:r>
            <a:r>
              <a:rPr lang="en-US" dirty="0" smtClean="0"/>
              <a:t>defined </a:t>
            </a:r>
            <a:r>
              <a:rPr lang="en-US" dirty="0"/>
              <a:t>as any occlusal force, which may exceed the adaptive capacity of the individual person or site, resulting in injury of the teeth and/or the periodontal attachment </a:t>
            </a:r>
            <a:r>
              <a:rPr lang="en-US" dirty="0" smtClean="0"/>
              <a:t>apparatus.</a:t>
            </a:r>
          </a:p>
          <a:p>
            <a:r>
              <a:rPr lang="en-US" dirty="0"/>
              <a:t>The signs and symptoms of traumatic occlusal forces include fremitus, tooth mobility, tooth migration, excessive </a:t>
            </a:r>
            <a:r>
              <a:rPr lang="en-US" dirty="0" smtClean="0"/>
              <a:t>occlusal </a:t>
            </a:r>
            <a:r>
              <a:rPr lang="en-US" dirty="0"/>
              <a:t>wear, thermal sensitivity, discomfort/pain on chewing, fractured teeth, radiographically widened periodontal ligament space, root resorption, and </a:t>
            </a:r>
            <a:r>
              <a:rPr lang="en-US" dirty="0" err="1"/>
              <a:t>hypercementosis</a:t>
            </a:r>
            <a:r>
              <a:rPr lang="en-US" dirty="0"/>
              <a:t>. Occlusal trauma is a histologic term describing the injury to the periodontal attachment apparatus.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336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Traumatic occlusal forces can be </a:t>
            </a:r>
            <a:r>
              <a:rPr lang="en-US" dirty="0" smtClean="0"/>
              <a:t>classified </a:t>
            </a:r>
            <a:r>
              <a:rPr lang="en-US" dirty="0"/>
              <a:t>into primary occlusal trauma (injury resulting in tissue changes at a tooth or teeth with normal periodontal support); secondary occlusal trauma (injury resulting in tissue changes at a tooth or teeth with reduced support); or orthodontic forces. So far, there is no strong clinical evidence that traumatic occlusal forces result in periodontal attachment loss, non-carious cervical lesions, or gingival </a:t>
            </a:r>
            <a:r>
              <a:rPr lang="en-US" dirty="0" smtClean="0"/>
              <a:t>recessions.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450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Prostheses and Tooth-Related Factors That Modify or Predispose to Plaque-Induced Gingival Diseases/Periodontitis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Several conditions, associated with prostheses and teeth, may pre dispose to plaque accumulation resulting in </a:t>
            </a:r>
            <a:r>
              <a:rPr lang="en-US" b="1" dirty="0"/>
              <a:t>periodontal diseases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Localized </a:t>
            </a:r>
            <a:r>
              <a:rPr lang="en-US" dirty="0"/>
              <a:t>tooth related factors include </a:t>
            </a:r>
            <a:r>
              <a:rPr lang="en-US" b="1" dirty="0"/>
              <a:t>tooth anatomic factors</a:t>
            </a:r>
            <a:r>
              <a:rPr lang="en-US" dirty="0"/>
              <a:t>, </a:t>
            </a:r>
            <a:r>
              <a:rPr lang="en-US" b="1" dirty="0"/>
              <a:t>root fractures</a:t>
            </a:r>
            <a:r>
              <a:rPr lang="en-US" dirty="0"/>
              <a:t>, </a:t>
            </a:r>
            <a:r>
              <a:rPr lang="en-US" b="1" dirty="0"/>
              <a:t>cervical root resorption</a:t>
            </a:r>
            <a:r>
              <a:rPr lang="en-US" dirty="0"/>
              <a:t>, </a:t>
            </a:r>
            <a:r>
              <a:rPr lang="en-US" b="1" dirty="0" err="1"/>
              <a:t>cemental</a:t>
            </a:r>
            <a:r>
              <a:rPr lang="en-US" b="1" dirty="0"/>
              <a:t> tears</a:t>
            </a:r>
            <a:r>
              <a:rPr lang="en-US" dirty="0"/>
              <a:t>, </a:t>
            </a:r>
            <a:r>
              <a:rPr lang="en-US" b="1" dirty="0"/>
              <a:t>root proximity</a:t>
            </a:r>
            <a:r>
              <a:rPr lang="en-US" dirty="0"/>
              <a:t> and </a:t>
            </a:r>
            <a:r>
              <a:rPr lang="en-US" b="1" dirty="0"/>
              <a:t>altered passive </a:t>
            </a:r>
            <a:r>
              <a:rPr lang="en-US" b="1" dirty="0" smtClean="0"/>
              <a:t>eruption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Anatomic factors </a:t>
            </a:r>
            <a:r>
              <a:rPr lang="en-US" dirty="0"/>
              <a:t>(e.g., </a:t>
            </a:r>
            <a:r>
              <a:rPr lang="en-US" b="1" dirty="0"/>
              <a:t>cervical enamel projections, palatal grooves, enamel pearls</a:t>
            </a:r>
            <a:r>
              <a:rPr lang="en-US" dirty="0"/>
              <a:t>) have been associated </a:t>
            </a:r>
            <a:r>
              <a:rPr lang="en-US" dirty="0" smtClean="0"/>
              <a:t>with </a:t>
            </a:r>
            <a:r>
              <a:rPr lang="en-US" b="1" dirty="0" smtClean="0"/>
              <a:t>clinical attachment loss</a:t>
            </a:r>
            <a:r>
              <a:rPr lang="en-US" dirty="0" smtClean="0"/>
              <a:t>, </a:t>
            </a:r>
            <a:r>
              <a:rPr lang="en-US" dirty="0"/>
              <a:t>especially in </a:t>
            </a:r>
            <a:r>
              <a:rPr lang="en-US" b="1" dirty="0"/>
              <a:t>furcation areas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3204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Palatogingival</a:t>
            </a:r>
            <a:r>
              <a:rPr lang="en-US" dirty="0"/>
              <a:t> grooves, which are found primarily on </a:t>
            </a:r>
            <a:r>
              <a:rPr lang="en-US" b="1" dirty="0"/>
              <a:t>maxillary incisors</a:t>
            </a:r>
            <a:r>
              <a:rPr lang="en-US" dirty="0"/>
              <a:t>, are observed in 1% to 8.5% of the population and are associated with </a:t>
            </a:r>
            <a:r>
              <a:rPr lang="en-US" b="1" dirty="0"/>
              <a:t>increased plaque accumulation </a:t>
            </a:r>
            <a:r>
              <a:rPr lang="en-US" dirty="0"/>
              <a:t>and </a:t>
            </a:r>
            <a:r>
              <a:rPr lang="en-US" b="1" dirty="0"/>
              <a:t>clinical attachment, as well as bone loss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/>
              <a:t>Proximal root grooves </a:t>
            </a:r>
            <a:r>
              <a:rPr lang="en-US" dirty="0"/>
              <a:t>on </a:t>
            </a:r>
            <a:r>
              <a:rPr lang="en-US" b="1" dirty="0"/>
              <a:t>incisors</a:t>
            </a:r>
            <a:r>
              <a:rPr lang="en-US" dirty="0"/>
              <a:t> and </a:t>
            </a:r>
            <a:r>
              <a:rPr lang="en-US" b="1" dirty="0" smtClean="0"/>
              <a:t>maxillary </a:t>
            </a:r>
            <a:r>
              <a:rPr lang="en-US" b="1" dirty="0"/>
              <a:t>premolars </a:t>
            </a:r>
            <a:r>
              <a:rPr lang="en-US" dirty="0"/>
              <a:t>also predispose individuals to plaque accumulation, </a:t>
            </a:r>
            <a:r>
              <a:rPr lang="en-US" dirty="0" smtClean="0"/>
              <a:t>inflammation</a:t>
            </a:r>
            <a:r>
              <a:rPr lang="en-US" dirty="0"/>
              <a:t>, and the </a:t>
            </a:r>
            <a:r>
              <a:rPr lang="en-US" dirty="0" smtClean="0"/>
              <a:t>loss </a:t>
            </a:r>
            <a:r>
              <a:rPr lang="en-US" dirty="0"/>
              <a:t>of clinical attachment and bone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Misaligned</a:t>
            </a:r>
            <a:r>
              <a:rPr lang="en-US" dirty="0"/>
              <a:t> </a:t>
            </a:r>
            <a:r>
              <a:rPr lang="en-US" dirty="0" smtClean="0"/>
              <a:t>teeth ,</a:t>
            </a:r>
            <a:r>
              <a:rPr lang="en-US" b="1" dirty="0"/>
              <a:t>Open interproximal contacts </a:t>
            </a:r>
            <a:r>
              <a:rPr lang="en-US" dirty="0"/>
              <a:t>that contribute to food impaction have been associated with an increased loss of attachment.</a:t>
            </a:r>
          </a:p>
          <a:p>
            <a:pPr algn="just"/>
            <a:endParaRPr lang="en-US" dirty="0" smtClean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34501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Root fractures </a:t>
            </a:r>
            <a:r>
              <a:rPr lang="en-US" dirty="0" smtClean="0"/>
              <a:t>may </a:t>
            </a:r>
            <a:r>
              <a:rPr lang="en-US" dirty="0"/>
              <a:t>be associated with </a:t>
            </a:r>
            <a:r>
              <a:rPr lang="en-US" b="1" dirty="0"/>
              <a:t>endodontic or restorative </a:t>
            </a:r>
            <a:r>
              <a:rPr lang="en-US" dirty="0"/>
              <a:t>procedures, as well as </a:t>
            </a:r>
            <a:r>
              <a:rPr lang="en-US" b="1" dirty="0"/>
              <a:t>traumatic forces </a:t>
            </a:r>
            <a:r>
              <a:rPr lang="en-US" dirty="0" smtClean="0"/>
              <a:t>and </a:t>
            </a:r>
            <a:r>
              <a:rPr lang="en-US" dirty="0"/>
              <a:t>may lead to periodontal involvement through the </a:t>
            </a:r>
            <a:r>
              <a:rPr lang="en-US" b="1" dirty="0"/>
              <a:t>apical migration </a:t>
            </a:r>
            <a:r>
              <a:rPr lang="en-US" dirty="0"/>
              <a:t>of plaque along the </a:t>
            </a:r>
            <a:r>
              <a:rPr lang="en-US" b="1" dirty="0"/>
              <a:t>fracture </a:t>
            </a:r>
            <a:r>
              <a:rPr lang="en-US" b="1" dirty="0" smtClean="0"/>
              <a:t>line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46" y="3186953"/>
            <a:ext cx="5344271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369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048" y="1139359"/>
            <a:ext cx="10515600" cy="4351338"/>
          </a:xfrm>
        </p:spPr>
        <p:txBody>
          <a:bodyPr/>
          <a:lstStyle/>
          <a:p>
            <a:r>
              <a:rPr lang="en-US" b="1" dirty="0"/>
              <a:t>Invasive cervical root resorption </a:t>
            </a:r>
            <a:r>
              <a:rPr lang="en-US" dirty="0"/>
              <a:t>(</a:t>
            </a:r>
            <a:r>
              <a:rPr lang="en-US" b="1" dirty="0"/>
              <a:t>ICR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dirty="0" err="1"/>
              <a:t>cemental</a:t>
            </a:r>
            <a:r>
              <a:rPr lang="en-US" dirty="0"/>
              <a:t> tears may lead to periodontal destruction when the lesion communicates with the oral cavity and allows bacteria to migrate </a:t>
            </a:r>
            <a:r>
              <a:rPr lang="en-US" dirty="0" err="1"/>
              <a:t>subgingivally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716306"/>
            <a:ext cx="6297706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59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Localized</a:t>
            </a:r>
            <a:r>
              <a:rPr lang="en-US" dirty="0"/>
              <a:t> </a:t>
            </a:r>
            <a:r>
              <a:rPr lang="en-US" b="1" dirty="0"/>
              <a:t>dental prosthesis </a:t>
            </a:r>
            <a:r>
              <a:rPr lang="en-US" dirty="0"/>
              <a:t>related factors include restoration margins placed within the </a:t>
            </a:r>
            <a:r>
              <a:rPr lang="en-US" b="1" dirty="0" err="1"/>
              <a:t>supracrestal</a:t>
            </a:r>
            <a:r>
              <a:rPr lang="en-US" dirty="0"/>
              <a:t> attached tissues (previous biologic width), clinical procedures related to the fabrication of indirect restorations, and hypersensitivity/toxicity reactions to </a:t>
            </a:r>
            <a:r>
              <a:rPr lang="en-US" dirty="0" smtClean="0"/>
              <a:t>dental materials.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322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112931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Dental restorations </a:t>
            </a:r>
            <a:r>
              <a:rPr lang="en-US" dirty="0"/>
              <a:t>or </a:t>
            </a:r>
            <a:r>
              <a:rPr lang="en-US" b="1" dirty="0"/>
              <a:t>appliances</a:t>
            </a:r>
            <a:r>
              <a:rPr lang="en-US" dirty="0"/>
              <a:t> are frequently associated with the development of </a:t>
            </a:r>
            <a:r>
              <a:rPr lang="en-US" b="1" dirty="0"/>
              <a:t>gingival </a:t>
            </a:r>
            <a:r>
              <a:rPr lang="en-US" b="1" dirty="0" smtClean="0"/>
              <a:t>inflammation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Restorations placed </a:t>
            </a:r>
            <a:r>
              <a:rPr lang="en-US" b="1" dirty="0"/>
              <a:t>deep</a:t>
            </a:r>
            <a:r>
              <a:rPr lang="en-US" dirty="0"/>
              <a:t> in the sulcus or within the junctional epithelium may impinge on the </a:t>
            </a:r>
            <a:r>
              <a:rPr lang="en-US" dirty="0" err="1"/>
              <a:t>supracresal</a:t>
            </a:r>
            <a:r>
              <a:rPr lang="en-US" dirty="0"/>
              <a:t> tissue attachment (previous biologic width) resulting in </a:t>
            </a:r>
            <a:r>
              <a:rPr lang="en-US" dirty="0" smtClean="0"/>
              <a:t>inflammation </a:t>
            </a:r>
            <a:r>
              <a:rPr lang="en-US" dirty="0"/>
              <a:t>and the loss of clinical attachment and bone. </a:t>
            </a:r>
            <a:endParaRPr lang="en-US" dirty="0" smtClean="0"/>
          </a:p>
          <a:p>
            <a:pPr algn="just"/>
            <a:r>
              <a:rPr lang="en-US" b="1" dirty="0" smtClean="0"/>
              <a:t>Contour </a:t>
            </a:r>
            <a:r>
              <a:rPr lang="en-US" b="1" dirty="0"/>
              <a:t>of a complete crown restoration </a:t>
            </a:r>
            <a:r>
              <a:rPr lang="en-US" dirty="0"/>
              <a:t>can </a:t>
            </a:r>
            <a:r>
              <a:rPr lang="en-US" dirty="0" smtClean="0"/>
              <a:t>affect </a:t>
            </a:r>
            <a:r>
              <a:rPr lang="en-US" dirty="0"/>
              <a:t>plaque retention, with </a:t>
            </a:r>
            <a:r>
              <a:rPr lang="en-US" b="1" dirty="0" smtClean="0"/>
              <a:t>flat </a:t>
            </a:r>
            <a:r>
              <a:rPr lang="en-US" b="1" dirty="0"/>
              <a:t>surfaces </a:t>
            </a:r>
            <a:r>
              <a:rPr lang="en-US" dirty="0"/>
              <a:t>being more hygienic as compared to convex </a:t>
            </a:r>
            <a:r>
              <a:rPr lang="en-US" dirty="0" smtClean="0"/>
              <a:t>restorations </a:t>
            </a:r>
            <a:r>
              <a:rPr lang="en-US" dirty="0"/>
              <a:t>exhibiting increased bulk of material at the cervical region.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05088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Peri</a:t>
            </a:r>
            <a:r>
              <a:rPr lang="en-US" b="1" dirty="0" smtClean="0"/>
              <a:t> Implant </a:t>
            </a:r>
            <a:r>
              <a:rPr lang="en-US" b="1" dirty="0"/>
              <a:t>Diseases and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2" y="2326342"/>
            <a:ext cx="8377517" cy="3146610"/>
          </a:xfrm>
        </p:spPr>
      </p:pic>
    </p:spTree>
    <p:extLst>
      <p:ext uri="{BB962C8B-B14F-4D97-AF65-F5344CB8AC3E}">
        <p14:creationId xmlns:p14="http://schemas.microsoft.com/office/powerpoint/2010/main" val="86195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Gingival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/>
              <a:t>Dental Biofilm Induced Gingivitis</a:t>
            </a:r>
          </a:p>
          <a:p>
            <a:r>
              <a:rPr lang="en-US" dirty="0" smtClean="0"/>
              <a:t>Gingivitis </a:t>
            </a:r>
            <a:r>
              <a:rPr lang="en-US" dirty="0" smtClean="0"/>
              <a:t>that is associated with retained dental </a:t>
            </a:r>
            <a:r>
              <a:rPr lang="en-US" b="1" dirty="0" smtClean="0"/>
              <a:t>biofilm</a:t>
            </a:r>
            <a:r>
              <a:rPr lang="en-US" dirty="0" smtClean="0"/>
              <a:t> (plaque) is the </a:t>
            </a:r>
            <a:r>
              <a:rPr lang="en-US" b="1" dirty="0" smtClean="0"/>
              <a:t>most common </a:t>
            </a:r>
            <a:r>
              <a:rPr lang="en-US" dirty="0" smtClean="0"/>
              <a:t>form of gingival disease.</a:t>
            </a:r>
          </a:p>
          <a:p>
            <a:r>
              <a:rPr lang="en-US" dirty="0" smtClean="0"/>
              <a:t>swelling, bleeding, and/or redness in the </a:t>
            </a:r>
            <a:r>
              <a:rPr lang="en-US" dirty="0" smtClean="0"/>
              <a:t>gingiva</a:t>
            </a:r>
          </a:p>
          <a:p>
            <a:r>
              <a:rPr lang="en-US" dirty="0" smtClean="0"/>
              <a:t>Gingivitis </a:t>
            </a:r>
            <a:r>
              <a:rPr lang="en-US" dirty="0"/>
              <a:t>is generally </a:t>
            </a:r>
            <a:r>
              <a:rPr lang="en-US" b="1" dirty="0"/>
              <a:t>not associated </a:t>
            </a:r>
            <a:r>
              <a:rPr lang="en-US" dirty="0"/>
              <a:t>with </a:t>
            </a:r>
            <a:r>
              <a:rPr lang="en-US" b="1" dirty="0"/>
              <a:t>progressive attachment </a:t>
            </a:r>
            <a:r>
              <a:rPr lang="en-US" b="1" dirty="0" smtClean="0"/>
              <a:t>loss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610970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Peri</a:t>
            </a:r>
            <a:r>
              <a:rPr lang="en-US" dirty="0" smtClean="0"/>
              <a:t> implant </a:t>
            </a:r>
            <a:r>
              <a:rPr lang="en-US" dirty="0"/>
              <a:t>health is clinically characterized by the absence of visual signs of </a:t>
            </a:r>
            <a:r>
              <a:rPr lang="en-US" dirty="0" smtClean="0"/>
              <a:t>inflammation </a:t>
            </a:r>
            <a:r>
              <a:rPr lang="en-US" dirty="0"/>
              <a:t>and lack of BOP. </a:t>
            </a:r>
            <a:endParaRPr lang="en-US" dirty="0" smtClean="0"/>
          </a:p>
          <a:p>
            <a:pPr algn="just"/>
            <a:r>
              <a:rPr lang="en-US" dirty="0" err="1" smtClean="0"/>
              <a:t>peri</a:t>
            </a:r>
            <a:r>
              <a:rPr lang="en-US" dirty="0" smtClean="0"/>
              <a:t> implant </a:t>
            </a:r>
            <a:r>
              <a:rPr lang="en-US" dirty="0" err="1"/>
              <a:t>mucositis</a:t>
            </a:r>
            <a:r>
              <a:rPr lang="en-US" dirty="0"/>
              <a:t> exhibits </a:t>
            </a:r>
            <a:r>
              <a:rPr lang="en-US" b="1" dirty="0"/>
              <a:t>visual signs</a:t>
            </a:r>
            <a:r>
              <a:rPr lang="en-US" dirty="0"/>
              <a:t> of </a:t>
            </a:r>
            <a:r>
              <a:rPr lang="en-US" dirty="0" smtClean="0"/>
              <a:t>inflammation </a:t>
            </a:r>
            <a:r>
              <a:rPr lang="en-US" dirty="0"/>
              <a:t>and/or </a:t>
            </a:r>
            <a:r>
              <a:rPr lang="en-US" b="1" dirty="0"/>
              <a:t>BOP</a:t>
            </a:r>
            <a:r>
              <a:rPr lang="en-US" dirty="0"/>
              <a:t> but without loss of supportive or marginal bone. </a:t>
            </a:r>
            <a:endParaRPr lang="en-US" dirty="0" smtClean="0"/>
          </a:p>
          <a:p>
            <a:pPr algn="just"/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implantitis</a:t>
            </a:r>
            <a:r>
              <a:rPr lang="en-US" dirty="0" smtClean="0"/>
              <a:t> </a:t>
            </a:r>
            <a:r>
              <a:rPr lang="en-US" dirty="0"/>
              <a:t>is a pathological condition with </a:t>
            </a:r>
            <a:r>
              <a:rPr lang="en-US" dirty="0" smtClean="0"/>
              <a:t>inflammation </a:t>
            </a:r>
            <a:r>
              <a:rPr lang="en-US" dirty="0"/>
              <a:t>and/or BOP </a:t>
            </a:r>
            <a:r>
              <a:rPr lang="en-US" dirty="0" smtClean="0"/>
              <a:t>accompanied </a:t>
            </a:r>
            <a:r>
              <a:rPr lang="en-US" dirty="0"/>
              <a:t>by </a:t>
            </a:r>
            <a:r>
              <a:rPr lang="en-US" b="1" dirty="0"/>
              <a:t>progressive loss of supportive bone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6974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3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18511</TotalTime>
  <Words>3961</Words>
  <Application>Microsoft Office PowerPoint</Application>
  <PresentationFormat>Widescreen</PresentationFormat>
  <Paragraphs>224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6" baseType="lpstr">
      <vt:lpstr>Arial</vt:lpstr>
      <vt:lpstr>Calibri</vt:lpstr>
      <vt:lpstr>Calibri Light</vt:lpstr>
      <vt:lpstr>Wingdings</vt:lpstr>
      <vt:lpstr>Office Theme</vt:lpstr>
      <vt:lpstr>Classification of Diseases and Conditions Affecting the Periodontium</vt:lpstr>
      <vt:lpstr>PowerPoint Presentation</vt:lpstr>
      <vt:lpstr>PowerPoint Presentation</vt:lpstr>
      <vt:lpstr>Periodontal Health</vt:lpstr>
      <vt:lpstr>PowerPoint Presentation</vt:lpstr>
      <vt:lpstr>Periodontal Health</vt:lpstr>
      <vt:lpstr>Gingival Diseases</vt:lpstr>
      <vt:lpstr>PowerPoint Presentation</vt:lpstr>
      <vt:lpstr>Gingival Diseases</vt:lpstr>
      <vt:lpstr>PowerPoint Presentation</vt:lpstr>
      <vt:lpstr>PowerPoint Presentation</vt:lpstr>
      <vt:lpstr>PowerPoint Presentation</vt:lpstr>
      <vt:lpstr>gingivitis on a reduced periodontium</vt:lpstr>
      <vt:lpstr>Dental Biofilm Induced Gingivitis Associated With Biofilm Alone</vt:lpstr>
      <vt:lpstr>Gingival Diseases Mediated by Local Factors</vt:lpstr>
      <vt:lpstr>PowerPoint Presentation</vt:lpstr>
      <vt:lpstr>Gingival Diseases Mediated by Systemic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Influenced Gingival Enlargement</vt:lpstr>
      <vt:lpstr>PowerPoint Presentation</vt:lpstr>
      <vt:lpstr>Non Dental Biofilm Induced Gingival Diseases</vt:lpstr>
      <vt:lpstr>PowerPoint Presentation</vt:lpstr>
      <vt:lpstr>PowerPoint Presentation</vt:lpstr>
      <vt:lpstr>Genetic/Developmental Disorders</vt:lpstr>
      <vt:lpstr>PowerPoint Presentation</vt:lpstr>
      <vt:lpstr>Specific Infections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Inflammatory and Immune Conditions</vt:lpstr>
      <vt:lpstr>Mucous membrane pemphigoid</vt:lpstr>
      <vt:lpstr>pemphigus vulgaris</vt:lpstr>
      <vt:lpstr>PowerPoint Presentation</vt:lpstr>
      <vt:lpstr>PowerPoint Presentation</vt:lpstr>
      <vt:lpstr>Traumatic Lesions</vt:lpstr>
      <vt:lpstr>PowerPoint Presentation</vt:lpstr>
      <vt:lpstr>PowerPoint Presentation</vt:lpstr>
      <vt:lpstr>PowerPoint Presentation</vt:lpstr>
      <vt:lpstr>Periodontitis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</vt:lpstr>
      <vt:lpstr>PowerPoint Presentation</vt:lpstr>
      <vt:lpstr>PowerPoint Presentation</vt:lpstr>
      <vt:lpstr>Periodontal Manifestations of Systemic Diseases</vt:lpstr>
      <vt:lpstr>Papillon Lefèvre syndrome (PLS)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Necrotizing Periodontal Diseases</vt:lpstr>
      <vt:lpstr>PowerPoint Presentation</vt:lpstr>
      <vt:lpstr>PowerPoint Presentation</vt:lpstr>
      <vt:lpstr>PowerPoint Presentation</vt:lpstr>
      <vt:lpstr>PowerPoint Presentation</vt:lpstr>
      <vt:lpstr>Other Periodontal Conditions: Periodontal Abscesses</vt:lpstr>
      <vt:lpstr>Endodontic Periodontal Lesions</vt:lpstr>
      <vt:lpstr>PowerPoint Presentation</vt:lpstr>
      <vt:lpstr>PowerPoint Presentation</vt:lpstr>
      <vt:lpstr>PowerPoint Presentation</vt:lpstr>
      <vt:lpstr>PowerPoint Presentation</vt:lpstr>
      <vt:lpstr>Mucogingival Deformities and Conditions</vt:lpstr>
      <vt:lpstr>PowerPoint Presentation</vt:lpstr>
      <vt:lpstr>Occlusal Trauma and Traumatic Occlusal Forces</vt:lpstr>
      <vt:lpstr>PowerPoint Presentation</vt:lpstr>
      <vt:lpstr>Prostheses and Tooth-Related Factors That Modify or Predispose to Plaque-Induced Gingival Diseases/Periodontitis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 Implant Diseases and Conditions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Diseases and Conditions Affecting the Periodontium</dc:title>
  <dc:creator>Rayan_Pardaz</dc:creator>
  <cp:lastModifiedBy>Rayan_Pardaz</cp:lastModifiedBy>
  <cp:revision>233</cp:revision>
  <dcterms:created xsi:type="dcterms:W3CDTF">2025-09-05T10:30:37Z</dcterms:created>
  <dcterms:modified xsi:type="dcterms:W3CDTF">2025-09-20T18:18:44Z</dcterms:modified>
</cp:coreProperties>
</file>